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theme/themeOverride1.xml" ContentType="application/vnd.openxmlformats-officedocument.themeOverride+xml"/>
  <Override PartName="/ppt/activeX/activeX5.xml" ContentType="application/vnd.ms-office.activeX+xml"/>
  <Override PartName="/ppt/theme/themeOverride2.xml" ContentType="application/vnd.openxmlformats-officedocument.themeOverride+xml"/>
  <Override PartName="/ppt/activeX/activeX6.xml" ContentType="application/vnd.ms-office.activeX+xml"/>
  <Override PartName="/ppt/theme/themeOverride3.xml" ContentType="application/vnd.openxmlformats-officedocument.themeOverride+xml"/>
  <Override PartName="/ppt/activeX/activeX7.xml" ContentType="application/vnd.ms-office.activeX+xml"/>
  <Override PartName="/ppt/theme/themeOverride4.xml" ContentType="application/vnd.openxmlformats-officedocument.themeOverride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sldIdLst>
    <p:sldId id="439" r:id="rId2"/>
    <p:sldId id="449" r:id="rId3"/>
    <p:sldId id="447" r:id="rId4"/>
    <p:sldId id="446" r:id="rId5"/>
    <p:sldId id="452" r:id="rId6"/>
    <p:sldId id="428" r:id="rId7"/>
    <p:sldId id="443" r:id="rId8"/>
    <p:sldId id="450" r:id="rId9"/>
    <p:sldId id="453" r:id="rId10"/>
    <p:sldId id="451" r:id="rId11"/>
  </p:sldIdLst>
  <p:sldSz cx="9144000" cy="5143500" type="screen16x9"/>
  <p:notesSz cx="6705600" cy="9842500"/>
  <p:defaultTextStyle>
    <a:defPPr>
      <a:defRPr lang="ru-RU"/>
    </a:defPPr>
    <a:lvl1pPr marL="0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669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1338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7007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2676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8344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4014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9683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5351" algn="l" defTabSz="8113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FFFFFF"/>
    <a:srgbClr val="2A5243"/>
    <a:srgbClr val="FA1249"/>
    <a:srgbClr val="34411B"/>
    <a:srgbClr val="2E70AC"/>
    <a:srgbClr val="4970B5"/>
    <a:srgbClr val="37441C"/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2430" autoAdjust="0"/>
  </p:normalViewPr>
  <p:slideViewPr>
    <p:cSldViewPr>
      <p:cViewPr varScale="1">
        <p:scale>
          <a:sx n="141" d="100"/>
          <a:sy n="141" d="100"/>
        </p:scale>
        <p:origin x="366" y="102"/>
      </p:cViewPr>
      <p:guideLst>
        <p:guide orient="horz" pos="1620"/>
        <p:guide pos="5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21F8-3998-45F4-A97A-95E21001AE4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8188"/>
            <a:ext cx="65595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925" y="4675188"/>
            <a:ext cx="536575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888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BD2C-BF82-4445-BB00-2DE592197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3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962D-7BF0-48D5-93C8-3DD263E3349B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E3F8-BA4E-4F5A-896E-304E61B1DD08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16697"/>
            <a:ext cx="2405063" cy="46077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16697"/>
            <a:ext cx="7065962" cy="46077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02A-1DA2-4424-84C3-4A890AE4A840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AA0C-D83A-4825-8BB9-5488AC710497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5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1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7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26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283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340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39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453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9B4E-7FA5-4BA1-AADF-119D41F8BF59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259681"/>
            <a:ext cx="4735512" cy="356473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3" y="1259681"/>
            <a:ext cx="4735513" cy="356473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D815-1AE6-41BD-A900-35EECB75EA3A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669" indent="0">
              <a:buNone/>
              <a:defRPr sz="1700" b="1"/>
            </a:lvl2pPr>
            <a:lvl3pPr marL="811338" indent="0">
              <a:buNone/>
              <a:defRPr sz="1600" b="1"/>
            </a:lvl3pPr>
            <a:lvl4pPr marL="1217007" indent="0">
              <a:buNone/>
              <a:defRPr sz="1400" b="1"/>
            </a:lvl4pPr>
            <a:lvl5pPr marL="1622676" indent="0">
              <a:buNone/>
              <a:defRPr sz="1400" b="1"/>
            </a:lvl5pPr>
            <a:lvl6pPr marL="2028344" indent="0">
              <a:buNone/>
              <a:defRPr sz="1400" b="1"/>
            </a:lvl6pPr>
            <a:lvl7pPr marL="2434014" indent="0">
              <a:buNone/>
              <a:defRPr sz="1400" b="1"/>
            </a:lvl7pPr>
            <a:lvl8pPr marL="2839683" indent="0">
              <a:buNone/>
              <a:defRPr sz="1400" b="1"/>
            </a:lvl8pPr>
            <a:lvl9pPr marL="324535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9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669" indent="0">
              <a:buNone/>
              <a:defRPr sz="1700" b="1"/>
            </a:lvl2pPr>
            <a:lvl3pPr marL="811338" indent="0">
              <a:buNone/>
              <a:defRPr sz="1600" b="1"/>
            </a:lvl3pPr>
            <a:lvl4pPr marL="1217007" indent="0">
              <a:buNone/>
              <a:defRPr sz="1400" b="1"/>
            </a:lvl4pPr>
            <a:lvl5pPr marL="1622676" indent="0">
              <a:buNone/>
              <a:defRPr sz="1400" b="1"/>
            </a:lvl5pPr>
            <a:lvl6pPr marL="2028344" indent="0">
              <a:buNone/>
              <a:defRPr sz="1400" b="1"/>
            </a:lvl6pPr>
            <a:lvl7pPr marL="2434014" indent="0">
              <a:buNone/>
              <a:defRPr sz="1400" b="1"/>
            </a:lvl7pPr>
            <a:lvl8pPr marL="2839683" indent="0">
              <a:buNone/>
              <a:defRPr sz="1400" b="1"/>
            </a:lvl8pPr>
            <a:lvl9pPr marL="324535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9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16E-9020-4866-A2F5-2FFA38C66C33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3CF-D1EF-4794-9351-7A462ACDD709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0598-6646-4DC7-81AC-F8BA83BD1B19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5669" indent="0">
              <a:buNone/>
              <a:defRPr sz="1000"/>
            </a:lvl2pPr>
            <a:lvl3pPr marL="811338" indent="0">
              <a:buNone/>
              <a:defRPr sz="900"/>
            </a:lvl3pPr>
            <a:lvl4pPr marL="1217007" indent="0">
              <a:buNone/>
              <a:defRPr sz="800"/>
            </a:lvl4pPr>
            <a:lvl5pPr marL="1622676" indent="0">
              <a:buNone/>
              <a:defRPr sz="800"/>
            </a:lvl5pPr>
            <a:lvl6pPr marL="2028344" indent="0">
              <a:buNone/>
              <a:defRPr sz="800"/>
            </a:lvl6pPr>
            <a:lvl7pPr marL="2434014" indent="0">
              <a:buNone/>
              <a:defRPr sz="800"/>
            </a:lvl7pPr>
            <a:lvl8pPr marL="2839683" indent="0">
              <a:buNone/>
              <a:defRPr sz="800"/>
            </a:lvl8pPr>
            <a:lvl9pPr marL="32453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4C45-8AAB-4ADA-8114-0B5F38A69725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5669" indent="0">
              <a:buNone/>
              <a:defRPr sz="2500"/>
            </a:lvl2pPr>
            <a:lvl3pPr marL="811338" indent="0">
              <a:buNone/>
              <a:defRPr sz="2100"/>
            </a:lvl3pPr>
            <a:lvl4pPr marL="1217007" indent="0">
              <a:buNone/>
              <a:defRPr sz="1700"/>
            </a:lvl4pPr>
            <a:lvl5pPr marL="1622676" indent="0">
              <a:buNone/>
              <a:defRPr sz="1700"/>
            </a:lvl5pPr>
            <a:lvl6pPr marL="2028344" indent="0">
              <a:buNone/>
              <a:defRPr sz="1700"/>
            </a:lvl6pPr>
            <a:lvl7pPr marL="2434014" indent="0">
              <a:buNone/>
              <a:defRPr sz="1700"/>
            </a:lvl7pPr>
            <a:lvl8pPr marL="2839683" indent="0">
              <a:buNone/>
              <a:defRPr sz="1700"/>
            </a:lvl8pPr>
            <a:lvl9pPr marL="324535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5669" indent="0">
              <a:buNone/>
              <a:defRPr sz="1000"/>
            </a:lvl2pPr>
            <a:lvl3pPr marL="811338" indent="0">
              <a:buNone/>
              <a:defRPr sz="900"/>
            </a:lvl3pPr>
            <a:lvl4pPr marL="1217007" indent="0">
              <a:buNone/>
              <a:defRPr sz="800"/>
            </a:lvl4pPr>
            <a:lvl5pPr marL="1622676" indent="0">
              <a:buNone/>
              <a:defRPr sz="800"/>
            </a:lvl5pPr>
            <a:lvl6pPr marL="2028344" indent="0">
              <a:buNone/>
              <a:defRPr sz="800"/>
            </a:lvl6pPr>
            <a:lvl7pPr marL="2434014" indent="0">
              <a:buNone/>
              <a:defRPr sz="800"/>
            </a:lvl7pPr>
            <a:lvl8pPr marL="2839683" indent="0">
              <a:buNone/>
              <a:defRPr sz="800"/>
            </a:lvl8pPr>
            <a:lvl9pPr marL="32453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D332-F1C4-44AC-A044-C32CE12C9975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235" tIns="51117" rIns="102235" bIns="511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02235" tIns="51117" rIns="102235" bIns="511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1" cy="273843"/>
          </a:xfrm>
          <a:prstGeom prst="rect">
            <a:avLst/>
          </a:prstGeom>
        </p:spPr>
        <p:txBody>
          <a:bodyPr vert="horz" lIns="102235" tIns="51117" rIns="102235" bIns="5111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40E1-311F-41EE-9F8C-4059B857506B}" type="datetime1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102235" tIns="51117" rIns="102235" bIns="5111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4767265"/>
            <a:ext cx="2133601" cy="273843"/>
          </a:xfrm>
          <a:prstGeom prst="rect">
            <a:avLst/>
          </a:prstGeom>
        </p:spPr>
        <p:txBody>
          <a:bodyPr vert="horz" lIns="102235" tIns="51117" rIns="102235" bIns="5111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1133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253" indent="-304253" algn="l" defTabSz="811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9213" indent="-253544" algn="l" defTabSz="811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173" indent="-202835" algn="l" defTabSz="8113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841" indent="-202835" algn="l" defTabSz="81133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0" indent="-202835" algn="l" defTabSz="81133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179" indent="-202835" algn="l" defTabSz="81133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848" indent="-202835" algn="l" defTabSz="81133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2517" indent="-202835" algn="l" defTabSz="81133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186" indent="-202835" algn="l" defTabSz="81133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669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338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007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676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8344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4014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9683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5351" algn="l" defTabSz="8113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control" Target="../activeX/activeX8.xml"/><Relationship Id="rId7" Type="http://schemas.openxmlformats.org/officeDocument/2006/relationships/image" Target="../media/image9.png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kanal.ru/news/society/education/174165.html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hyperlink" Target="https://youtu.be/H6WUOhHKBF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wm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ontrol" Target="../activeX/activeX6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ontrol" Target="../activeX/activeX7.xml"/><Relationship Id="rId7" Type="http://schemas.openxmlformats.org/officeDocument/2006/relationships/image" Target="../media/image16.png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51" y="351875"/>
            <a:ext cx="6799758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707654"/>
            <a:ext cx="61835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 </a:t>
            </a: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«Билет в будущее» в Кузбассе</a:t>
            </a:r>
          </a:p>
          <a:p>
            <a:endParaRPr lang="ru-RU" sz="2800" b="1" dirty="0">
              <a:solidFill>
                <a:srgbClr val="3B4555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3B4555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3B4555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Екатерина Анатольевна </a:t>
            </a:r>
            <a:r>
              <a:rPr lang="ru-RU" b="1" dirty="0" err="1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Доренбуш</a:t>
            </a:r>
            <a:endParaRPr lang="ru-RU" sz="1400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96760" y="327098"/>
            <a:ext cx="5328592" cy="516460"/>
          </a:xfrm>
        </p:spPr>
        <p:txBody>
          <a:bodyPr>
            <a:noAutofit/>
          </a:bodyPr>
          <a:lstStyle/>
          <a:p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 профессий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 Национального Чемпионата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WorldSkills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Hi-Tech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02" y="10769"/>
            <a:ext cx="1054995" cy="9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5030" r="9841" b="6031"/>
          <a:stretch/>
        </p:blipFill>
        <p:spPr bwMode="auto">
          <a:xfrm>
            <a:off x="1162939" y="920914"/>
            <a:ext cx="6696744" cy="404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6" y="0"/>
            <a:ext cx="1198439" cy="92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4705" name="SapphireHiddenControl" r:id="rId3" imgW="6095880" imgH="4057560"/>
        </mc:Choice>
        <mc:Fallback>
          <p:control name="SapphireHiddenControl" r:id="rId3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212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1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518" r="48701" b="19773"/>
          <a:stretch/>
        </p:blipFill>
        <p:spPr bwMode="auto">
          <a:xfrm>
            <a:off x="6444208" y="138461"/>
            <a:ext cx="1081062" cy="84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8461"/>
            <a:ext cx="1115616" cy="98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9776" y="1347614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ru-RU" sz="1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Инициатор </a:t>
            </a:r>
            <a:r>
              <a:rPr lang="ru-RU" sz="1600" b="0" dirty="0"/>
              <a:t>– 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РФ</a:t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формирование осознанности и способности выбора профессиональной траектории учащихся 6-11-х классов общеобразовательных организаций, расположенных на территории РФ</a:t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Союз «Агентство развития профессиональных сообществ и рабочих кадров «Молодые профессионалы (</a:t>
            </a:r>
            <a:r>
              <a:rPr lang="ru-RU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Ворлдскиллс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Россия)»</a:t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  <a:r>
              <a:rPr lang="ru-RU" sz="1600" b="0" dirty="0">
                <a:solidFill>
                  <a:srgbClr val="FF0000"/>
                </a:solidFill>
              </a:rPr>
              <a:t> </a:t>
            </a:r>
            <a:r>
              <a:rPr lang="ru-RU" sz="1600" b="0" dirty="0"/>
              <a:t>– 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школьники 6-11-х классов общеобразовательных организаций</a:t>
            </a:r>
            <a:b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</a:t>
            </a:r>
            <a:r>
              <a:rPr lang="ru-RU" sz="1600" b="0" dirty="0"/>
              <a:t> – 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 организации высшего образования, профессиональные образовательные организации, организации дополнительного образования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Прошедшие </a:t>
            </a:r>
            <a:r>
              <a:rPr lang="ru-RU" sz="1600" b="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ПКО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8205"/>
            <a:ext cx="5328592" cy="384311"/>
          </a:xfrm>
        </p:spPr>
        <p:txBody>
          <a:bodyPr>
            <a:normAutofit/>
          </a:bodyPr>
          <a:lstStyle/>
          <a:p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«Билет в будущее»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79512" y="786113"/>
            <a:ext cx="5328592" cy="384311"/>
          </a:xfrm>
          <a:prstGeom prst="rect">
            <a:avLst/>
          </a:prstGeom>
        </p:spPr>
        <p:txBody>
          <a:bodyPr vert="horz" lIns="102235" tIns="51117" rIns="102235" bIns="51117" rtlCol="0" anchor="b">
            <a:normAutofit/>
          </a:bodyPr>
          <a:lstStyle>
            <a:lvl1pPr marL="0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5669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338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17007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22676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28344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34014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9683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45351" indent="0" algn="l" defTabSz="811338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Кузбасс – 2018, 2019, 2020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633" name="SapphireHiddenControl" r:id="rId2" imgW="6095880" imgH="4057560"/>
        </mc:Choice>
        <mc:Fallback>
          <p:control name="SapphireHiddenControl" r:id="rId2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78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052"/>
            <a:ext cx="1285058" cy="11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7"/>
          <p:cNvSpPr txBox="1">
            <a:spLocks/>
          </p:cNvSpPr>
          <p:nvPr/>
        </p:nvSpPr>
        <p:spPr>
          <a:xfrm>
            <a:off x="2555776" y="2067694"/>
            <a:ext cx="2592288" cy="2736304"/>
          </a:xfrm>
          <a:prstGeom prst="rect">
            <a:avLst/>
          </a:prstGeom>
        </p:spPr>
        <p:txBody>
          <a:bodyPr vert="horz" lIns="102235" tIns="51117" rIns="102235" bIns="51117" rtlCol="0" anchor="ctr">
            <a:normAutofit fontScale="97500"/>
          </a:bodyPr>
          <a:lstStyle>
            <a:lvl1pPr algn="ctr" defTabSz="811338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7"/>
          <p:cNvSpPr txBox="1">
            <a:spLocks/>
          </p:cNvSpPr>
          <p:nvPr/>
        </p:nvSpPr>
        <p:spPr>
          <a:xfrm>
            <a:off x="6642920" y="2571750"/>
            <a:ext cx="2592288" cy="2736304"/>
          </a:xfrm>
          <a:prstGeom prst="rect">
            <a:avLst/>
          </a:prstGeom>
        </p:spPr>
        <p:txBody>
          <a:bodyPr vert="horz" lIns="102235" tIns="51117" rIns="102235" bIns="51117" rtlCol="0" anchor="ctr">
            <a:normAutofit fontScale="97500"/>
          </a:bodyPr>
          <a:lstStyle>
            <a:lvl1pPr algn="ctr" defTabSz="811338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518" r="48701" b="19773"/>
          <a:stretch/>
        </p:blipFill>
        <p:spPr bwMode="auto">
          <a:xfrm>
            <a:off x="6758341" y="91264"/>
            <a:ext cx="1414059" cy="109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11130" y="87391"/>
            <a:ext cx="2588661" cy="19934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- 3000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профпробы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- 1500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площадки: ОО, ПОО, ВО,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Кванториум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42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1800 р./</a:t>
            </a:r>
          </a:p>
          <a:p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участник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9994" y="74700"/>
            <a:ext cx="3434214" cy="1970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- 19600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профессий - 6050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ознакомительный этап – 5600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ОВЗ – 56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педагоги-навигаторы - 580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площадки: ОО, ПОО, ВО,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Кванториум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42, Меридиан, предприятия Кузбасса, Торгово-промышленная палата</a:t>
            </a:r>
          </a:p>
          <a:p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р./10 участников                   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ДОиН</a:t>
            </a:r>
            <a:endParaRPr lang="ru-RU" sz="1800" dirty="0"/>
          </a:p>
          <a:p>
            <a:endParaRPr 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681" t="31789" r="3813" b="35470"/>
          <a:stretch/>
        </p:blipFill>
        <p:spPr>
          <a:xfrm>
            <a:off x="1187624" y="1191086"/>
            <a:ext cx="1368152" cy="68407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406620" y="2367089"/>
            <a:ext cx="8330758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август-сентябрь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– 72800</a:t>
            </a:r>
          </a:p>
          <a:p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профпробы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(онлайн) 1063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ОВЗ - 81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площадки: ПОО, ВО,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Кванториум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42,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Меридиан, Сириус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553 р. / 1 участник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048" y="4250659"/>
            <a:ext cx="1347437" cy="576064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2771800" y="922205"/>
            <a:ext cx="184533" cy="13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406242" y="2117962"/>
            <a:ext cx="187001" cy="14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07904" y="2643758"/>
            <a:ext cx="0" cy="2064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067944" y="2594476"/>
            <a:ext cx="4320480" cy="2209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профессий (Кузбасс) </a:t>
            </a:r>
          </a:p>
          <a:p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ФНЧ г. Новокузнецк 7-20 сентября</a:t>
            </a:r>
          </a:p>
          <a:p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Try-a-skill – 120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УПМ – 50 мероприятий- 431 школьника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р. / 1 участник</a:t>
            </a: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https://www.10kanal.ru/news/society/education/174165.html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https://youtu.be/H6WUOhHKBFY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599" name="SapphireHiddenControl" r:id="rId2" imgW="6095880" imgH="4057560"/>
        </mc:Choice>
        <mc:Fallback>
          <p:control name="SapphireHiddenControl" r:id="rId2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3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158492" y="1339454"/>
            <a:ext cx="4464496" cy="356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Алгоритм площадки</a:t>
            </a:r>
          </a:p>
          <a:p>
            <a:pPr marL="0" indent="0" algn="ctr">
              <a:buNone/>
            </a:pPr>
            <a:endParaRPr lang="ru-RU" sz="2000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Регистрация  мероприятий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Try-a-skill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платформе ББ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Регистрация Урока профессионального мастерства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Направление ссылки КУРАТОРУ ШКОЛЫ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Контакт с участниками мероприятий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6918"/>
            <a:ext cx="822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Фестиваль профессий</a:t>
            </a:r>
            <a:endParaRPr lang="ru-RU" sz="14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DE8D85B-00C4-4BD6-9EE9-4FA7C369DFBF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2411762" y="1695461"/>
            <a:ext cx="432046" cy="3554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C24748-620F-4C52-9809-D485E03CA0C5}"/>
              </a:ext>
            </a:extLst>
          </p:cNvPr>
          <p:cNvSpPr txBox="1"/>
          <p:nvPr/>
        </p:nvSpPr>
        <p:spPr>
          <a:xfrm>
            <a:off x="1055836" y="864463"/>
            <a:ext cx="1427932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1134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134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1134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3AB99D0-CB1D-4C1E-B6BA-12686C0D550E}"/>
              </a:ext>
            </a:extLst>
          </p:cNvPr>
          <p:cNvCxnSpPr/>
          <p:nvPr/>
        </p:nvCxnSpPr>
        <p:spPr>
          <a:xfrm>
            <a:off x="1259632" y="1695460"/>
            <a:ext cx="0" cy="3065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D4297D4-DE68-4960-9AEE-B5EC776AEAE3}"/>
              </a:ext>
            </a:extLst>
          </p:cNvPr>
          <p:cNvCxnSpPr>
            <a:cxnSpLocks/>
          </p:cNvCxnSpPr>
          <p:nvPr/>
        </p:nvCxnSpPr>
        <p:spPr>
          <a:xfrm flipH="1">
            <a:off x="2411762" y="2838406"/>
            <a:ext cx="360038" cy="5840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EAACCA-52CD-4651-AC9C-CEBBBEFD4A2B}"/>
              </a:ext>
            </a:extLst>
          </p:cNvPr>
          <p:cNvSpPr txBox="1"/>
          <p:nvPr/>
        </p:nvSpPr>
        <p:spPr>
          <a:xfrm>
            <a:off x="135904" y="2050874"/>
            <a:ext cx="16463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34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Try-a-skill (</a:t>
            </a:r>
            <a:r>
              <a:rPr lang="ru-RU" sz="1400" dirty="0">
                <a:solidFill>
                  <a:srgbClr val="1134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34077-42A2-455E-95FA-57B57EDE6C03}"/>
              </a:ext>
            </a:extLst>
          </p:cNvPr>
          <p:cNvSpPr txBox="1"/>
          <p:nvPr/>
        </p:nvSpPr>
        <p:spPr>
          <a:xfrm>
            <a:off x="637593" y="3453936"/>
            <a:ext cx="22952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134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96EBAE-A98C-4A23-ABBD-0FAEF0B7FB8E}"/>
              </a:ext>
            </a:extLst>
          </p:cNvPr>
          <p:cNvSpPr txBox="1"/>
          <p:nvPr/>
        </p:nvSpPr>
        <p:spPr>
          <a:xfrm>
            <a:off x="2051720" y="2050874"/>
            <a:ext cx="158417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1134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профессионального мастерства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3AB99D0-CB1D-4C1E-B6BA-12686C0D550E}"/>
              </a:ext>
            </a:extLst>
          </p:cNvPr>
          <p:cNvCxnSpPr/>
          <p:nvPr/>
        </p:nvCxnSpPr>
        <p:spPr>
          <a:xfrm>
            <a:off x="2267744" y="1695460"/>
            <a:ext cx="0" cy="3065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1">
            <a:extLst>
              <a:ext uri="{FF2B5EF4-FFF2-40B4-BE49-F238E27FC236}">
                <a16:creationId xmlns:a16="http://schemas.microsoft.com/office/drawing/2014/main" id="{7585D0CD-9D87-44F0-9EAB-6E027236F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518" r="48701" b="19773"/>
          <a:stretch/>
        </p:blipFill>
        <p:spPr bwMode="auto">
          <a:xfrm>
            <a:off x="5683710" y="196414"/>
            <a:ext cx="1414059" cy="109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3AEE66BE-9132-4DC1-A4D2-D32EAE2E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58" y="159802"/>
            <a:ext cx="1285058" cy="11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924AACC-B84F-483B-9694-2A9A118FF47C}"/>
              </a:ext>
            </a:extLst>
          </p:cNvPr>
          <p:cNvCxnSpPr>
            <a:cxnSpLocks/>
          </p:cNvCxnSpPr>
          <p:nvPr/>
        </p:nvCxnSpPr>
        <p:spPr>
          <a:xfrm flipV="1">
            <a:off x="810780" y="1701745"/>
            <a:ext cx="273832" cy="3065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385FFC4-81AA-4B15-A856-0E13624616D9}"/>
              </a:ext>
            </a:extLst>
          </p:cNvPr>
          <p:cNvCxnSpPr>
            <a:cxnSpLocks/>
          </p:cNvCxnSpPr>
          <p:nvPr/>
        </p:nvCxnSpPr>
        <p:spPr>
          <a:xfrm>
            <a:off x="810780" y="2624729"/>
            <a:ext cx="520860" cy="79768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C38B28E-1158-4814-9D26-4FF30372A118}"/>
              </a:ext>
            </a:extLst>
          </p:cNvPr>
          <p:cNvCxnSpPr>
            <a:cxnSpLocks/>
          </p:cNvCxnSpPr>
          <p:nvPr/>
        </p:nvCxnSpPr>
        <p:spPr>
          <a:xfrm>
            <a:off x="1865347" y="1665003"/>
            <a:ext cx="33658" cy="17574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9DECD1-B768-4DBE-9666-C3217CBD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762872" cy="565571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профессий ФНЧ г. Новокузнецк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448498" y="961442"/>
            <a:ext cx="4040188" cy="479822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</a:t>
            </a:r>
            <a:endParaRPr lang="ru-RU" sz="14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E953A7-A32A-4172-93E8-D0F612DC5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18" y="1479526"/>
            <a:ext cx="4040188" cy="115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субъекты РФ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часовые пояса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общение в чате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неподготовленность к пробе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CB5893-EABA-47FB-94AB-25B586D34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7899" y="932099"/>
            <a:ext cx="4041775" cy="479822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8269A5F-DBFB-4164-B833-5142C3AED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020" y="1391246"/>
            <a:ext cx="4041775" cy="1333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в школе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детей на платформе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 платформе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обратная связь</a:t>
            </a:r>
          </a:p>
          <a:p>
            <a:pPr marL="0" indent="0"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наставника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02" y="10769"/>
            <a:ext cx="1054995" cy="9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6" y="0"/>
            <a:ext cx="1198439" cy="92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D91DC607-0E50-4ECB-81EC-2A88B313EE30}"/>
              </a:ext>
            </a:extLst>
          </p:cNvPr>
          <p:cNvSpPr txBox="1">
            <a:spLocks/>
          </p:cNvSpPr>
          <p:nvPr/>
        </p:nvSpPr>
        <p:spPr>
          <a:xfrm>
            <a:off x="443818" y="3003798"/>
            <a:ext cx="2592288" cy="1365065"/>
          </a:xfrm>
          <a:prstGeom prst="rect">
            <a:avLst/>
          </a:prstGeom>
        </p:spPr>
        <p:txBody>
          <a:bodyPr vert="horz" lIns="102235" tIns="51117" rIns="102235" bIns="51117" rtlCol="0" anchor="ctr">
            <a:normAutofit/>
          </a:bodyPr>
          <a:lstStyle>
            <a:lvl1pPr algn="ctr" defTabSz="811338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Знакомство с детьми (Ф.И., регион)</a:t>
            </a:r>
          </a:p>
          <a:p>
            <a:pPr algn="l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Строго по программе</a:t>
            </a:r>
          </a:p>
          <a:p>
            <a:pPr algn="l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Обучающиеся ОВЗ</a:t>
            </a:r>
          </a:p>
        </p:txBody>
      </p:sp>
      <p:sp>
        <p:nvSpPr>
          <p:cNvPr id="9" name="Скругленный прямоугольник 23">
            <a:extLst>
              <a:ext uri="{FF2B5EF4-FFF2-40B4-BE49-F238E27FC236}">
                <a16:creationId xmlns:a16="http://schemas.microsoft.com/office/drawing/2014/main" id="{4C5B5478-FE88-4E4B-82FE-20A367685202}"/>
              </a:ext>
            </a:extLst>
          </p:cNvPr>
          <p:cNvSpPr/>
          <p:nvPr/>
        </p:nvSpPr>
        <p:spPr>
          <a:xfrm>
            <a:off x="3275856" y="2636143"/>
            <a:ext cx="5616624" cy="2438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расписание мероприятий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Создать мероприятия на платформе </a:t>
            </a: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РАЗРЕШЕНИЮ)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Согласовать мероприятия 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контакт со школой (регистрация, передача расходников, установка программного обеспечения)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Отследить регистрацию детей на мероприятиях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мероприятие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Оставить отзыв</a:t>
            </a: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!!!!!!!!!!!!!!!!!!!!!!!!!!!!!!!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отчет Региональному </a:t>
            </a:r>
            <a:r>
              <a:rPr lang="ru-RU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оператору</a:t>
            </a:r>
            <a:endParaRPr lang="en-US" sz="12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ФОТО!!!!!!!!!!!!!!!!!!!</a:t>
            </a:r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ru-RU" sz="1800" dirty="0"/>
          </a:p>
          <a:p>
            <a:endParaRPr 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6750" name="SapphireHiddenControl" r:id="rId2" imgW="6095880" imgH="4057560"/>
        </mc:Choice>
        <mc:Fallback>
          <p:control name="SapphireHiddenControl" r:id="rId2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409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380" y="78514"/>
            <a:ext cx="928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Информирование</a:t>
            </a:r>
            <a:endParaRPr 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25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8272"/>
            <a:ext cx="963206" cy="85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71" y="680789"/>
            <a:ext cx="289587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Сайты площадок</a:t>
            </a:r>
          </a:p>
          <a:p>
            <a:pPr marL="457200" indent="-457200">
              <a:buAutoNum type="arabicPeriod"/>
            </a:pPr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 ОО, социальные сети</a:t>
            </a:r>
          </a:p>
          <a:p>
            <a:pPr marL="457200" indent="-457200">
              <a:buAutoNum type="arabicPeriod"/>
            </a:pPr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Электронная школа 2.0</a:t>
            </a:r>
          </a:p>
          <a:p>
            <a:pPr marL="457200" indent="-457200">
              <a:buFontTx/>
              <a:buAutoNum type="arabicPeriod"/>
            </a:pPr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 </a:t>
            </a:r>
            <a:r>
              <a:rPr lang="ru-RU" sz="1800" b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МОиН</a:t>
            </a:r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Кузбасса, ЦОПП</a:t>
            </a:r>
          </a:p>
          <a:p>
            <a:pPr marL="457200" indent="-457200">
              <a:buAutoNum type="arabicPeriod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3"/>
          <p:cNvSpPr txBox="1">
            <a:spLocks/>
          </p:cNvSpPr>
          <p:nvPr/>
        </p:nvSpPr>
        <p:spPr>
          <a:xfrm>
            <a:off x="3468972" y="4227934"/>
            <a:ext cx="5488162" cy="480619"/>
          </a:xfrm>
          <a:prstGeom prst="rect">
            <a:avLst/>
          </a:prstGeom>
        </p:spPr>
        <p:txBody>
          <a:bodyPr vert="horz" lIns="102235" tIns="51117" rIns="102235" bIns="51117" rtlCol="0" anchor="ctr">
            <a:noAutofit/>
          </a:bodyPr>
          <a:lstStyle>
            <a:lvl1pPr algn="ctr" defTabSz="811338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выкладываемая  информация должна быть </a:t>
            </a: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согласована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РЕГИОНАЛЬНЫМ ОПЕРАТОРОМ и СОЮЗОМ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93BEC4-1975-4666-9553-65E19BF41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49" y="1053000"/>
            <a:ext cx="6264695" cy="2088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488E95-0032-4800-A2B7-E6C05E168534}"/>
              </a:ext>
            </a:extLst>
          </p:cNvPr>
          <p:cNvSpPr txBox="1"/>
          <p:nvPr/>
        </p:nvSpPr>
        <p:spPr>
          <a:xfrm>
            <a:off x="186866" y="2889171"/>
            <a:ext cx="47395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Ссылки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https://drive.google.com/drive/folders/1QPQmJzoP2NJI2j2E8mSUzpXklBE6RuJd?usp=sharing - исходники баннера в соцсети.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https://drive.google.com/drive/folders/1DA77kAcy7fCZ0X4x9k3H5F32F2tH6KR7 - программы Онлайн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-a-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«Уроков профессионального мастерства».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5727" name="SapphireHiddenControl" r:id="rId2" imgW="6095880" imgH="4057560"/>
        </mc:Choice>
        <mc:Fallback>
          <p:control name="SapphireHiddenControl" r:id="rId2" imgW="6095880" imgH="405756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02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6375" t="22001" r="24013" b="15001"/>
          <a:stretch/>
        </p:blipFill>
        <p:spPr>
          <a:xfrm>
            <a:off x="1187624" y="195486"/>
            <a:ext cx="6552728" cy="46805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517" name="SapphireHiddenControl" r:id="rId3" imgW="6095880" imgH="4057560"/>
        </mc:Choice>
        <mc:Fallback>
          <p:control name="SapphireHiddenControl" r:id="rId3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99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dorenbush\Downloads\2020_09_08-096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/>
          <a:stretch/>
        </p:blipFill>
        <p:spPr bwMode="auto">
          <a:xfrm>
            <a:off x="179512" y="1131590"/>
            <a:ext cx="4411288" cy="27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C:\Users\dorenbush\Downloads\2020_09_08-103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" b="1482"/>
          <a:stretch/>
        </p:blipFill>
        <p:spPr bwMode="auto">
          <a:xfrm>
            <a:off x="4788024" y="1128284"/>
            <a:ext cx="4032448" cy="27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79512" y="258205"/>
            <a:ext cx="5328592" cy="384311"/>
          </a:xfrm>
        </p:spPr>
        <p:txBody>
          <a:bodyPr>
            <a:normAutofit/>
          </a:bodyPr>
          <a:lstStyle/>
          <a:p>
            <a:r>
              <a:rPr lang="en-US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Try-a-skill  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«Билет в будущее»</a:t>
            </a: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518" r="16637" b="19773"/>
          <a:stretch/>
        </p:blipFill>
        <p:spPr bwMode="auto">
          <a:xfrm>
            <a:off x="5525352" y="97475"/>
            <a:ext cx="1934112" cy="8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74326" cy="1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C01C81BA-D1A0-42DC-B3B9-03A25DFB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286250"/>
            <a:ext cx="8775813" cy="857250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ГПОУ «Новокузнецкий транспортно-технологический техникум»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682" name="SapphireHiddenControl" r:id="rId3" imgW="6095880" imgH="4057560"/>
        </mc:Choice>
        <mc:Fallback>
          <p:control name="SapphireHiddenControl" r:id="rId3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661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7B5EA2-4C0E-4FAB-AE2A-D7F8698D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4003533"/>
            <a:ext cx="3015173" cy="85725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Ягуновская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Кемеровский МО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4294967295"/>
          </p:nvPr>
        </p:nvSpPr>
        <p:spPr>
          <a:xfrm>
            <a:off x="55670" y="327166"/>
            <a:ext cx="5329238" cy="384175"/>
          </a:xfrm>
        </p:spPr>
        <p:txBody>
          <a:bodyPr>
            <a:normAutofit/>
          </a:bodyPr>
          <a:lstStyle/>
          <a:p>
            <a:r>
              <a:rPr lang="en-US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Try-a-skill  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«Билет в будущее»</a:t>
            </a: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518" r="16637" b="19773"/>
          <a:stretch/>
        </p:blipFill>
        <p:spPr bwMode="auto">
          <a:xfrm>
            <a:off x="5525352" y="97475"/>
            <a:ext cx="1934112" cy="8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74326" cy="1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6D981-C170-462C-9E80-3963F1687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83" y="1257406"/>
            <a:ext cx="4681867" cy="2633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F4C53-069D-4666-B4CD-282625D96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1252543"/>
            <a:ext cx="3517883" cy="2638413"/>
          </a:xfrm>
          <a:prstGeom prst="rect">
            <a:avLst/>
          </a:prstGeom>
        </p:spPr>
      </p:pic>
      <p:sp>
        <p:nvSpPr>
          <p:cNvPr id="11" name="Заголовок 7">
            <a:extLst>
              <a:ext uri="{FF2B5EF4-FFF2-40B4-BE49-F238E27FC236}">
                <a16:creationId xmlns:a16="http://schemas.microsoft.com/office/drawing/2014/main" id="{AC86BDA3-501F-4110-BF9C-65FB3F96F35D}"/>
              </a:ext>
            </a:extLst>
          </p:cNvPr>
          <p:cNvSpPr txBox="1">
            <a:spLocks/>
          </p:cNvSpPr>
          <p:nvPr/>
        </p:nvSpPr>
        <p:spPr>
          <a:xfrm>
            <a:off x="5312342" y="4003533"/>
            <a:ext cx="3015173" cy="857250"/>
          </a:xfrm>
          <a:prstGeom prst="rect">
            <a:avLst/>
          </a:prstGeom>
        </p:spPr>
        <p:txBody>
          <a:bodyPr vert="horz" lIns="102235" tIns="51117" rIns="102235" bIns="51117" rtlCol="0" anchor="ctr">
            <a:normAutofit/>
          </a:bodyPr>
          <a:lstStyle>
            <a:lvl1pPr algn="ctr" defTabSz="811338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Маталлплощадская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Кемеровский МО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768" name="SapphireHiddenControl" r:id="rId3" imgW="6095880" imgH="4057560"/>
        </mc:Choice>
        <mc:Fallback>
          <p:control name="SapphireHiddenControl" r:id="rId3" imgW="6095880" imgH="405756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3175" y="0"/>
                  <a:ext cx="6099175" cy="405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422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Words>227</Words>
  <Application>Microsoft Office PowerPoint</Application>
  <PresentationFormat>Экран (16:9)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Инициатор – Президент РФ  Цель  – формирование осознанности и способности выбора профессиональной траектории учащихся 6-11-х классов общеобразовательных организаций, расположенных на территории РФ  Оператор – Союз «Агентство развития профессиональных сообществ и рабочих кадров «Молодые профессионалы (Ворлдскиллс Россия)»  Участники – школьники 6-11-х классов общеобразовательных организаций  Площадки – образовательные организации высшего образования, профессиональные образовательные организации, организации дополнительного образования (Прошедшие ПКО)</vt:lpstr>
      <vt:lpstr>Презентация PowerPoint</vt:lpstr>
      <vt:lpstr>Презентация PowerPoint</vt:lpstr>
      <vt:lpstr>Фестиваль профессий ФНЧ г. Новокузнецк</vt:lpstr>
      <vt:lpstr>Презентация PowerPoint</vt:lpstr>
      <vt:lpstr>Презентация PowerPoint</vt:lpstr>
      <vt:lpstr>ГПОУ «Новокузнецкий транспортно-технологический техникум»</vt:lpstr>
      <vt:lpstr>МБОУ «Ягуновская СОШ» Кемеровский МО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MSI-3</cp:lastModifiedBy>
  <cp:revision>829</cp:revision>
  <cp:lastPrinted>2019-01-23T00:20:29Z</cp:lastPrinted>
  <dcterms:created xsi:type="dcterms:W3CDTF">2018-10-19T07:56:24Z</dcterms:created>
  <dcterms:modified xsi:type="dcterms:W3CDTF">2020-10-21T04:01:31Z</dcterms:modified>
</cp:coreProperties>
</file>