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36B85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36B85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36B85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458200" y="0"/>
            <a:ext cx="685800" cy="6858000"/>
          </a:xfrm>
          <a:custGeom>
            <a:avLst/>
            <a:gdLst/>
            <a:ahLst/>
            <a:cxnLst/>
            <a:rect l="l" t="t" r="r" b="b"/>
            <a:pathLst>
              <a:path w="685800" h="6858000">
                <a:moveTo>
                  <a:pt x="6858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685800" y="6858000"/>
                </a:lnTo>
                <a:lnTo>
                  <a:pt x="685800" y="6172200"/>
                </a:lnTo>
                <a:close/>
              </a:path>
              <a:path w="685800" h="6858000">
                <a:moveTo>
                  <a:pt x="685800" y="0"/>
                </a:moveTo>
                <a:lnTo>
                  <a:pt x="0" y="0"/>
                </a:lnTo>
                <a:lnTo>
                  <a:pt x="0" y="5486400"/>
                </a:lnTo>
                <a:lnTo>
                  <a:pt x="685800" y="5486400"/>
                </a:lnTo>
                <a:lnTo>
                  <a:pt x="685800" y="0"/>
                </a:lnTo>
                <a:close/>
              </a:path>
            </a:pathLst>
          </a:custGeom>
          <a:solidFill>
            <a:srgbClr val="636B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458200" y="548639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lnTo>
                  <a:pt x="685800" y="0"/>
                </a:lnTo>
                <a:close/>
              </a:path>
            </a:pathLst>
          </a:custGeom>
          <a:solidFill>
            <a:srgbClr val="D1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397586"/>
            <a:ext cx="8072119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636B85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2429382"/>
            <a:ext cx="7796530" cy="3445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gia.edu.ru/ru/main/legal-documents/education/index.php?id_4=1919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94927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908683"/>
              <a:ext cx="9144000" cy="594931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6195" y="0"/>
              <a:ext cx="4863084" cy="32567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9325" y="0"/>
            <a:ext cx="41090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75" dirty="0">
                <a:solidFill>
                  <a:srgbClr val="C00000"/>
                </a:solidFill>
              </a:rPr>
              <a:t>Р</a:t>
            </a:r>
            <a:r>
              <a:rPr spc="-100" dirty="0">
                <a:solidFill>
                  <a:srgbClr val="C00000"/>
                </a:solidFill>
              </a:rPr>
              <a:t>а</a:t>
            </a:r>
            <a:r>
              <a:rPr spc="-105" dirty="0">
                <a:solidFill>
                  <a:srgbClr val="C00000"/>
                </a:solidFill>
              </a:rPr>
              <a:t>сп</a:t>
            </a:r>
            <a:r>
              <a:rPr spc="-100" dirty="0">
                <a:solidFill>
                  <a:srgbClr val="C00000"/>
                </a:solidFill>
              </a:rPr>
              <a:t>и</a:t>
            </a:r>
            <a:r>
              <a:rPr spc="-105" dirty="0">
                <a:solidFill>
                  <a:srgbClr val="C00000"/>
                </a:solidFill>
              </a:rPr>
              <a:t>с</a:t>
            </a:r>
            <a:r>
              <a:rPr spc="-100" dirty="0">
                <a:solidFill>
                  <a:srgbClr val="C00000"/>
                </a:solidFill>
              </a:rPr>
              <a:t>а</a:t>
            </a:r>
            <a:r>
              <a:rPr spc="-105" dirty="0">
                <a:solidFill>
                  <a:srgbClr val="C00000"/>
                </a:solidFill>
              </a:rPr>
              <a:t>н</a:t>
            </a:r>
            <a:r>
              <a:rPr spc="-100" dirty="0">
                <a:solidFill>
                  <a:srgbClr val="C00000"/>
                </a:solidFill>
              </a:rPr>
              <a:t>и</a:t>
            </a:r>
            <a:r>
              <a:rPr spc="-5" dirty="0">
                <a:solidFill>
                  <a:srgbClr val="C00000"/>
                </a:solidFill>
              </a:rPr>
              <a:t>е</a:t>
            </a:r>
            <a:r>
              <a:rPr spc="-220" dirty="0">
                <a:solidFill>
                  <a:srgbClr val="C00000"/>
                </a:solidFill>
              </a:rPr>
              <a:t> </a:t>
            </a:r>
            <a:r>
              <a:rPr spc="-105" dirty="0">
                <a:solidFill>
                  <a:srgbClr val="C00000"/>
                </a:solidFill>
              </a:rPr>
              <a:t>ОГ</a:t>
            </a:r>
            <a:r>
              <a:rPr spc="-5" dirty="0">
                <a:solidFill>
                  <a:srgbClr val="C00000"/>
                </a:solidFill>
              </a:rPr>
              <a:t>Э</a:t>
            </a:r>
            <a:r>
              <a:rPr spc="-200" dirty="0">
                <a:solidFill>
                  <a:srgbClr val="C00000"/>
                </a:solidFill>
              </a:rPr>
              <a:t> </a:t>
            </a:r>
            <a:r>
              <a:rPr spc="-105" dirty="0">
                <a:solidFill>
                  <a:srgbClr val="C00000"/>
                </a:solidFill>
              </a:rPr>
              <a:t>202</a:t>
            </a:r>
            <a:r>
              <a:rPr spc="-5" dirty="0">
                <a:solidFill>
                  <a:srgbClr val="C00000"/>
                </a:solidFill>
              </a:rPr>
              <a:t>2</a:t>
            </a:r>
            <a:r>
              <a:rPr spc="-185" dirty="0">
                <a:solidFill>
                  <a:srgbClr val="C00000"/>
                </a:solidFill>
              </a:rPr>
              <a:t> </a:t>
            </a:r>
            <a:r>
              <a:rPr spc="-105" dirty="0">
                <a:solidFill>
                  <a:srgbClr val="C00000"/>
                </a:solidFill>
              </a:rPr>
              <a:t>ОГ</a:t>
            </a:r>
            <a:r>
              <a:rPr spc="-5" dirty="0">
                <a:solidFill>
                  <a:srgbClr val="C00000"/>
                </a:solidFill>
              </a:rPr>
              <a:t>Э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575817"/>
            <a:ext cx="7364095" cy="5342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52095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Проект </a:t>
            </a:r>
            <a:r>
              <a:rPr sz="1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приказа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Минпросвещения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России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Рособрнадзора «Об утверждении </a:t>
            </a:r>
            <a:r>
              <a:rPr sz="1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единого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расписания и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продолжительности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 основного </a:t>
            </a:r>
            <a:r>
              <a:rPr sz="1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государственного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 по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каждому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учебному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предмету,</a:t>
            </a:r>
            <a:r>
              <a:rPr sz="1400" b="1" spc="3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требований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использованию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средств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обучения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1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воспитания</a:t>
            </a:r>
            <a:r>
              <a:rPr sz="14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при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его</a:t>
            </a:r>
            <a:r>
              <a:rPr sz="1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проведении</a:t>
            </a:r>
            <a:r>
              <a:rPr sz="14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2022</a:t>
            </a:r>
            <a:r>
              <a:rPr sz="14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году».</a:t>
            </a:r>
            <a:endParaRPr sz="1400">
              <a:latin typeface="Times New Roman"/>
              <a:cs typeface="Times New Roman"/>
            </a:endParaRPr>
          </a:p>
          <a:p>
            <a:pPr marL="2486025">
              <a:lnSpc>
                <a:spcPct val="100000"/>
              </a:lnSpc>
              <a:spcBef>
                <a:spcPts val="825"/>
              </a:spcBef>
            </a:pP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Дополнительный</a:t>
            </a:r>
            <a:r>
              <a:rPr sz="2000" b="1" spc="-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период</a:t>
            </a:r>
            <a:endParaRPr sz="20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20</a:t>
            </a:r>
            <a:r>
              <a:rPr sz="20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сентября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(вторник)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математика;</a:t>
            </a:r>
            <a:endParaRPr sz="20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21</a:t>
            </a:r>
            <a:r>
              <a:rPr sz="20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сентября</a:t>
            </a:r>
            <a:r>
              <a:rPr sz="2000" b="1" spc="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(среда)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русский </a:t>
            </a:r>
            <a:r>
              <a:rPr sz="2000" dirty="0">
                <a:latin typeface="Times New Roman"/>
                <a:cs typeface="Times New Roman"/>
              </a:rPr>
              <a:t>язык;</a:t>
            </a:r>
            <a:endParaRPr sz="2000">
              <a:latin typeface="Times New Roman"/>
              <a:cs typeface="Times New Roman"/>
            </a:endParaRPr>
          </a:p>
          <a:p>
            <a:pPr marL="488950" marR="323215" indent="-229235">
              <a:lnSpc>
                <a:spcPct val="80000"/>
              </a:lnSpc>
              <a:spcBef>
                <a:spcPts val="480"/>
              </a:spcBef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22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сентября </a:t>
            </a:r>
            <a:r>
              <a:rPr sz="2000" dirty="0">
                <a:latin typeface="Times New Roman"/>
                <a:cs typeface="Times New Roman"/>
              </a:rPr>
              <a:t>(четверг) – </a:t>
            </a:r>
            <a:r>
              <a:rPr sz="2000" spc="-5" dirty="0">
                <a:latin typeface="Times New Roman"/>
                <a:cs typeface="Times New Roman"/>
              </a:rPr>
              <a:t>по </a:t>
            </a:r>
            <a:r>
              <a:rPr sz="2000" dirty="0">
                <a:latin typeface="Times New Roman"/>
                <a:cs typeface="Times New Roman"/>
              </a:rPr>
              <a:t>всем </a:t>
            </a:r>
            <a:r>
              <a:rPr sz="2000" spc="-5" dirty="0">
                <a:latin typeface="Times New Roman"/>
                <a:cs typeface="Times New Roman"/>
              </a:rPr>
              <a:t>учебным </a:t>
            </a:r>
            <a:r>
              <a:rPr sz="2000" dirty="0">
                <a:latin typeface="Times New Roman"/>
                <a:cs typeface="Times New Roman"/>
              </a:rPr>
              <a:t>предметам </a:t>
            </a:r>
            <a:r>
              <a:rPr sz="2000" spc="-5" dirty="0">
                <a:latin typeface="Times New Roman"/>
                <a:cs typeface="Times New Roman"/>
              </a:rPr>
              <a:t>(кроме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русского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языка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10" dirty="0">
                <a:latin typeface="Times New Roman"/>
                <a:cs typeface="Times New Roman"/>
              </a:rPr>
              <a:t>математики);</a:t>
            </a:r>
            <a:endParaRPr sz="2000">
              <a:latin typeface="Times New Roman"/>
              <a:cs typeface="Times New Roman"/>
            </a:endParaRPr>
          </a:p>
          <a:p>
            <a:pPr marL="488950" marR="250190" indent="-229235">
              <a:lnSpc>
                <a:spcPts val="1920"/>
              </a:lnSpc>
              <a:spcBef>
                <a:spcPts val="465"/>
              </a:spcBef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23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сентября </a:t>
            </a:r>
            <a:r>
              <a:rPr sz="2000" dirty="0">
                <a:latin typeface="Times New Roman"/>
                <a:cs typeface="Times New Roman"/>
              </a:rPr>
              <a:t>(пятница) – </a:t>
            </a:r>
            <a:r>
              <a:rPr sz="2000" spc="-5" dirty="0">
                <a:latin typeface="Times New Roman"/>
                <a:cs typeface="Times New Roman"/>
              </a:rPr>
              <a:t>по </a:t>
            </a:r>
            <a:r>
              <a:rPr sz="2000" dirty="0">
                <a:latin typeface="Times New Roman"/>
                <a:cs typeface="Times New Roman"/>
              </a:rPr>
              <a:t>всем </a:t>
            </a:r>
            <a:r>
              <a:rPr sz="2000" spc="-5" dirty="0">
                <a:latin typeface="Times New Roman"/>
                <a:cs typeface="Times New Roman"/>
              </a:rPr>
              <a:t>учебным </a:t>
            </a:r>
            <a:r>
              <a:rPr sz="2000" dirty="0">
                <a:latin typeface="Times New Roman"/>
                <a:cs typeface="Times New Roman"/>
              </a:rPr>
              <a:t>предметам </a:t>
            </a:r>
            <a:r>
              <a:rPr sz="2000" spc="-5" dirty="0">
                <a:latin typeface="Times New Roman"/>
                <a:cs typeface="Times New Roman"/>
              </a:rPr>
              <a:t>(кроме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русского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языка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10" dirty="0">
                <a:latin typeface="Times New Roman"/>
                <a:cs typeface="Times New Roman"/>
              </a:rPr>
              <a:t>математики);</a:t>
            </a:r>
            <a:endParaRPr sz="20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spcBef>
                <a:spcPts val="20"/>
              </a:spcBef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24</a:t>
            </a:r>
            <a:r>
              <a:rPr sz="20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сентября</a:t>
            </a:r>
            <a:r>
              <a:rPr sz="2000" b="1" spc="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(суббота)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" dirty="0">
                <a:latin typeface="Times New Roman"/>
                <a:cs typeface="Times New Roman"/>
              </a:rPr>
              <a:t> по </a:t>
            </a:r>
            <a:r>
              <a:rPr sz="2000" dirty="0">
                <a:latin typeface="Times New Roman"/>
                <a:cs typeface="Times New Roman"/>
              </a:rPr>
              <a:t>всем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учебным</a:t>
            </a:r>
            <a:r>
              <a:rPr sz="2000" dirty="0">
                <a:latin typeface="Times New Roman"/>
                <a:cs typeface="Times New Roman"/>
              </a:rPr>
              <a:t> предметам;</a:t>
            </a:r>
            <a:endParaRPr sz="2000">
              <a:latin typeface="Times New Roman"/>
              <a:cs typeface="Times New Roman"/>
            </a:endParaRPr>
          </a:p>
          <a:p>
            <a:pPr marL="3072765">
              <a:lnSpc>
                <a:spcPct val="100000"/>
              </a:lnSpc>
            </a:pP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Резервные</a:t>
            </a:r>
            <a:r>
              <a:rPr sz="20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дни</a:t>
            </a:r>
            <a:endParaRPr sz="20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5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сентября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(понедельник)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15" dirty="0">
                <a:latin typeface="Times New Roman"/>
                <a:cs typeface="Times New Roman"/>
              </a:rPr>
              <a:t> математика;</a:t>
            </a:r>
            <a:endParaRPr sz="20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8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сентября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(четверг)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русский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язык;</a:t>
            </a:r>
            <a:endParaRPr sz="2000">
              <a:latin typeface="Times New Roman"/>
              <a:cs typeface="Times New Roman"/>
            </a:endParaRPr>
          </a:p>
          <a:p>
            <a:pPr marL="488950" marR="678815" indent="-229235">
              <a:lnSpc>
                <a:spcPts val="1920"/>
              </a:lnSpc>
              <a:spcBef>
                <a:spcPts val="465"/>
              </a:spcBef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12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сентября</a:t>
            </a:r>
            <a:r>
              <a:rPr sz="2000" b="1" spc="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(понедельник)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" dirty="0">
                <a:latin typeface="Times New Roman"/>
                <a:cs typeface="Times New Roman"/>
              </a:rPr>
              <a:t> история,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биология,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физика,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география;</a:t>
            </a:r>
            <a:endParaRPr sz="2000">
              <a:latin typeface="Times New Roman"/>
              <a:cs typeface="Times New Roman"/>
            </a:endParaRPr>
          </a:p>
          <a:p>
            <a:pPr marL="488950" marR="5080" indent="-229235">
              <a:lnSpc>
                <a:spcPct val="80000"/>
              </a:lnSpc>
              <a:spcBef>
                <a:spcPts val="495"/>
              </a:spcBef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15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сентября </a:t>
            </a:r>
            <a:r>
              <a:rPr sz="2000" dirty="0">
                <a:latin typeface="Times New Roman"/>
                <a:cs typeface="Times New Roman"/>
              </a:rPr>
              <a:t>(четверг) – обществознание, химия, </a:t>
            </a:r>
            <a:r>
              <a:rPr sz="2000" spc="-15" dirty="0">
                <a:latin typeface="Times New Roman"/>
                <a:cs typeface="Times New Roman"/>
              </a:rPr>
              <a:t>информатика,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литература,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иностранные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языки.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5813" y="41338"/>
            <a:ext cx="953770" cy="101136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016" y="33273"/>
            <a:ext cx="614426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spc="-65" dirty="0">
                <a:solidFill>
                  <a:srgbClr val="333399"/>
                </a:solidFill>
                <a:latin typeface="Cambria"/>
                <a:cs typeface="Cambria"/>
              </a:rPr>
              <a:t>ОГЭ</a:t>
            </a:r>
            <a:r>
              <a:rPr sz="2000" b="1" spc="-229" dirty="0">
                <a:solidFill>
                  <a:srgbClr val="333399"/>
                </a:solidFill>
                <a:latin typeface="Cambria"/>
                <a:cs typeface="Cambria"/>
              </a:rPr>
              <a:t> </a:t>
            </a:r>
            <a:r>
              <a:rPr sz="2000" b="1" spc="-50" dirty="0">
                <a:solidFill>
                  <a:srgbClr val="333399"/>
                </a:solidFill>
                <a:latin typeface="Cambria"/>
                <a:cs typeface="Cambria"/>
              </a:rPr>
              <a:t>по</a:t>
            </a:r>
            <a:r>
              <a:rPr sz="2000" b="1" spc="-215" dirty="0">
                <a:solidFill>
                  <a:srgbClr val="333399"/>
                </a:solidFill>
                <a:latin typeface="Cambria"/>
                <a:cs typeface="Cambria"/>
              </a:rPr>
              <a:t> </a:t>
            </a:r>
            <a:r>
              <a:rPr sz="2000" b="1" spc="-75" dirty="0">
                <a:solidFill>
                  <a:srgbClr val="333399"/>
                </a:solidFill>
                <a:latin typeface="Cambria"/>
                <a:cs typeface="Cambria"/>
              </a:rPr>
              <a:t>всем</a:t>
            </a:r>
            <a:r>
              <a:rPr sz="2000" b="1" spc="-215" dirty="0">
                <a:solidFill>
                  <a:srgbClr val="333399"/>
                </a:solidFill>
                <a:latin typeface="Cambria"/>
                <a:cs typeface="Cambria"/>
              </a:rPr>
              <a:t> </a:t>
            </a:r>
            <a:r>
              <a:rPr sz="2000" b="1" spc="-80" dirty="0">
                <a:solidFill>
                  <a:srgbClr val="333399"/>
                </a:solidFill>
                <a:latin typeface="Cambria"/>
                <a:cs typeface="Cambria"/>
              </a:rPr>
              <a:t>учебным</a:t>
            </a:r>
            <a:r>
              <a:rPr sz="2000" b="1" spc="-240" dirty="0">
                <a:solidFill>
                  <a:srgbClr val="333399"/>
                </a:solidFill>
                <a:latin typeface="Cambria"/>
                <a:cs typeface="Cambria"/>
              </a:rPr>
              <a:t> </a:t>
            </a:r>
            <a:r>
              <a:rPr sz="2000" b="1" spc="-85" dirty="0">
                <a:solidFill>
                  <a:srgbClr val="333399"/>
                </a:solidFill>
                <a:latin typeface="Cambria"/>
                <a:cs typeface="Cambria"/>
              </a:rPr>
              <a:t>предметам</a:t>
            </a:r>
            <a:r>
              <a:rPr sz="2000" b="1" spc="-225" dirty="0">
                <a:solidFill>
                  <a:srgbClr val="333399"/>
                </a:solidFill>
                <a:latin typeface="Cambria"/>
                <a:cs typeface="Cambria"/>
              </a:rPr>
              <a:t> </a:t>
            </a:r>
            <a:r>
              <a:rPr sz="2000" b="1" spc="-100" dirty="0">
                <a:solidFill>
                  <a:srgbClr val="333399"/>
                </a:solidFill>
                <a:latin typeface="Cambria"/>
                <a:cs typeface="Cambria"/>
              </a:rPr>
              <a:t>начинается</a:t>
            </a:r>
            <a:r>
              <a:rPr sz="2000" b="1" spc="-245" dirty="0">
                <a:solidFill>
                  <a:srgbClr val="333399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333399"/>
                </a:solidFill>
                <a:latin typeface="Cambria"/>
                <a:cs typeface="Cambria"/>
              </a:rPr>
              <a:t>в</a:t>
            </a:r>
            <a:r>
              <a:rPr sz="2000" b="1" spc="-275" dirty="0">
                <a:solidFill>
                  <a:srgbClr val="333399"/>
                </a:solidFill>
                <a:latin typeface="Cambria"/>
                <a:cs typeface="Cambria"/>
              </a:rPr>
              <a:t> </a:t>
            </a:r>
            <a:r>
              <a:rPr sz="2000" b="1" spc="-75" dirty="0">
                <a:solidFill>
                  <a:srgbClr val="C00000"/>
                </a:solidFill>
                <a:latin typeface="Cambria"/>
                <a:cs typeface="Cambria"/>
              </a:rPr>
              <a:t>10.00</a:t>
            </a:r>
            <a:r>
              <a:rPr sz="2000" b="1" spc="-229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000" b="1" spc="-50" dirty="0">
                <a:solidFill>
                  <a:srgbClr val="333399"/>
                </a:solidFill>
                <a:latin typeface="Cambria"/>
                <a:cs typeface="Cambria"/>
              </a:rPr>
              <a:t>по</a:t>
            </a:r>
            <a:endParaRPr sz="2000">
              <a:latin typeface="Cambria"/>
              <a:cs typeface="Cambria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2000" b="1" spc="-105" dirty="0">
                <a:solidFill>
                  <a:srgbClr val="333399"/>
                </a:solidFill>
                <a:latin typeface="Cambria"/>
                <a:cs typeface="Cambria"/>
              </a:rPr>
              <a:t>м</a:t>
            </a:r>
            <a:r>
              <a:rPr sz="2000" b="1" spc="-90" dirty="0">
                <a:solidFill>
                  <a:srgbClr val="333399"/>
                </a:solidFill>
                <a:latin typeface="Cambria"/>
                <a:cs typeface="Cambria"/>
              </a:rPr>
              <a:t>е</a:t>
            </a:r>
            <a:r>
              <a:rPr sz="2000" b="1" spc="-100" dirty="0">
                <a:solidFill>
                  <a:srgbClr val="333399"/>
                </a:solidFill>
                <a:latin typeface="Cambria"/>
                <a:cs typeface="Cambria"/>
              </a:rPr>
              <a:t>с</a:t>
            </a:r>
            <a:r>
              <a:rPr sz="2000" b="1" spc="-95" dirty="0">
                <a:solidFill>
                  <a:srgbClr val="333399"/>
                </a:solidFill>
                <a:latin typeface="Cambria"/>
                <a:cs typeface="Cambria"/>
              </a:rPr>
              <a:t>т</a:t>
            </a:r>
            <a:r>
              <a:rPr sz="2000" b="1" spc="-105" dirty="0">
                <a:solidFill>
                  <a:srgbClr val="333399"/>
                </a:solidFill>
                <a:latin typeface="Cambria"/>
                <a:cs typeface="Cambria"/>
              </a:rPr>
              <a:t>н</a:t>
            </a:r>
            <a:r>
              <a:rPr sz="2000" b="1" spc="-95" dirty="0">
                <a:solidFill>
                  <a:srgbClr val="333399"/>
                </a:solidFill>
                <a:latin typeface="Cambria"/>
                <a:cs typeface="Cambria"/>
              </a:rPr>
              <a:t>о</a:t>
            </a:r>
            <a:r>
              <a:rPr sz="2000" b="1" spc="-105" dirty="0">
                <a:solidFill>
                  <a:srgbClr val="333399"/>
                </a:solidFill>
                <a:latin typeface="Cambria"/>
                <a:cs typeface="Cambria"/>
              </a:rPr>
              <a:t>м</a:t>
            </a:r>
            <a:r>
              <a:rPr sz="2000" b="1" dirty="0">
                <a:solidFill>
                  <a:srgbClr val="333399"/>
                </a:solidFill>
                <a:latin typeface="Cambria"/>
                <a:cs typeface="Cambria"/>
              </a:rPr>
              <a:t>у</a:t>
            </a:r>
            <a:r>
              <a:rPr sz="2000" b="1" spc="-229" dirty="0">
                <a:solidFill>
                  <a:srgbClr val="333399"/>
                </a:solidFill>
                <a:latin typeface="Cambria"/>
                <a:cs typeface="Cambria"/>
              </a:rPr>
              <a:t> </a:t>
            </a:r>
            <a:r>
              <a:rPr sz="2000" b="1" spc="-95" dirty="0">
                <a:solidFill>
                  <a:srgbClr val="333399"/>
                </a:solidFill>
                <a:latin typeface="Cambria"/>
                <a:cs typeface="Cambria"/>
              </a:rPr>
              <a:t>вр</a:t>
            </a:r>
            <a:r>
              <a:rPr sz="2000" b="1" spc="-90" dirty="0">
                <a:solidFill>
                  <a:srgbClr val="333399"/>
                </a:solidFill>
                <a:latin typeface="Cambria"/>
                <a:cs typeface="Cambria"/>
              </a:rPr>
              <a:t>е</a:t>
            </a:r>
            <a:r>
              <a:rPr sz="2000" b="1" spc="-105" dirty="0">
                <a:solidFill>
                  <a:srgbClr val="333399"/>
                </a:solidFill>
                <a:latin typeface="Cambria"/>
                <a:cs typeface="Cambria"/>
              </a:rPr>
              <a:t>м</a:t>
            </a:r>
            <a:r>
              <a:rPr sz="2000" b="1" spc="-90" dirty="0">
                <a:solidFill>
                  <a:srgbClr val="333399"/>
                </a:solidFill>
                <a:latin typeface="Cambria"/>
                <a:cs typeface="Cambria"/>
              </a:rPr>
              <a:t>е</a:t>
            </a:r>
            <a:r>
              <a:rPr sz="2000" b="1" spc="-105" dirty="0">
                <a:solidFill>
                  <a:srgbClr val="333399"/>
                </a:solidFill>
                <a:latin typeface="Cambria"/>
                <a:cs typeface="Cambria"/>
              </a:rPr>
              <a:t>н</a:t>
            </a:r>
            <a:r>
              <a:rPr sz="2000" b="1" spc="-100" dirty="0">
                <a:solidFill>
                  <a:srgbClr val="333399"/>
                </a:solidFill>
                <a:latin typeface="Cambria"/>
                <a:cs typeface="Cambria"/>
              </a:rPr>
              <a:t>и</a:t>
            </a:r>
            <a:r>
              <a:rPr sz="2000" b="1" dirty="0">
                <a:solidFill>
                  <a:srgbClr val="333399"/>
                </a:solidFill>
                <a:latin typeface="Cambria"/>
                <a:cs typeface="Cambria"/>
              </a:rPr>
              <a:t>.</a:t>
            </a:r>
            <a:endParaRPr sz="20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25370" y="948054"/>
            <a:ext cx="3489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0" dirty="0">
                <a:solidFill>
                  <a:srgbClr val="C00000"/>
                </a:solidFill>
              </a:rPr>
              <a:t>Пр</a:t>
            </a:r>
            <a:r>
              <a:rPr sz="2400" spc="-215" dirty="0">
                <a:solidFill>
                  <a:srgbClr val="C00000"/>
                </a:solidFill>
              </a:rPr>
              <a:t>о</a:t>
            </a:r>
            <a:r>
              <a:rPr sz="2400" spc="-90" dirty="0">
                <a:solidFill>
                  <a:srgbClr val="C00000"/>
                </a:solidFill>
              </a:rPr>
              <a:t>д</a:t>
            </a:r>
            <a:r>
              <a:rPr sz="2400" spc="-95" dirty="0">
                <a:solidFill>
                  <a:srgbClr val="C00000"/>
                </a:solidFill>
              </a:rPr>
              <a:t>олжи</a:t>
            </a:r>
            <a:r>
              <a:rPr sz="2400" spc="-145" dirty="0">
                <a:solidFill>
                  <a:srgbClr val="C00000"/>
                </a:solidFill>
              </a:rPr>
              <a:t>т</a:t>
            </a:r>
            <a:r>
              <a:rPr sz="2400" spc="-100" dirty="0">
                <a:solidFill>
                  <a:srgbClr val="C00000"/>
                </a:solidFill>
              </a:rPr>
              <a:t>е</a:t>
            </a:r>
            <a:r>
              <a:rPr sz="2400" spc="-95" dirty="0">
                <a:solidFill>
                  <a:srgbClr val="C00000"/>
                </a:solidFill>
              </a:rPr>
              <a:t>льн</a:t>
            </a:r>
            <a:r>
              <a:rPr sz="2400" spc="-105" dirty="0">
                <a:solidFill>
                  <a:srgbClr val="C00000"/>
                </a:solidFill>
              </a:rPr>
              <a:t>о</a:t>
            </a:r>
            <a:r>
              <a:rPr sz="2400" spc="-95" dirty="0">
                <a:solidFill>
                  <a:srgbClr val="C00000"/>
                </a:solidFill>
              </a:rPr>
              <a:t>с</a:t>
            </a:r>
            <a:r>
              <a:rPr sz="2400" spc="-100" dirty="0">
                <a:solidFill>
                  <a:srgbClr val="C00000"/>
                </a:solidFill>
              </a:rPr>
              <a:t>т</a:t>
            </a:r>
            <a:r>
              <a:rPr sz="2400" dirty="0">
                <a:solidFill>
                  <a:srgbClr val="C00000"/>
                </a:solidFill>
              </a:rPr>
              <a:t>ь</a:t>
            </a:r>
            <a:r>
              <a:rPr sz="2400" spc="-275" dirty="0">
                <a:solidFill>
                  <a:srgbClr val="C00000"/>
                </a:solidFill>
              </a:rPr>
              <a:t> </a:t>
            </a:r>
            <a:r>
              <a:rPr sz="2400" spc="-95" dirty="0">
                <a:solidFill>
                  <a:srgbClr val="C00000"/>
                </a:solidFill>
              </a:rPr>
              <a:t>О</a:t>
            </a:r>
            <a:r>
              <a:rPr sz="2400" spc="-100" dirty="0">
                <a:solidFill>
                  <a:srgbClr val="C00000"/>
                </a:solidFill>
              </a:rPr>
              <a:t>ГЭ</a:t>
            </a:r>
            <a:r>
              <a:rPr sz="2400" dirty="0">
                <a:solidFill>
                  <a:srgbClr val="C00000"/>
                </a:solidFill>
              </a:rPr>
              <a:t>: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650240" y="1624329"/>
            <a:ext cx="7348855" cy="4317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6985" indent="-229235" algn="just">
              <a:lnSpc>
                <a:spcPct val="100000"/>
              </a:lnSpc>
              <a:spcBef>
                <a:spcPts val="95"/>
              </a:spcBef>
              <a:buClr>
                <a:srgbClr val="D16248"/>
              </a:buClr>
              <a:buFont typeface="Arial MT"/>
              <a:buChar char="•"/>
              <a:tabLst>
                <a:tab pos="241935" algn="l"/>
              </a:tabLst>
            </a:pP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3 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часа 55 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минут 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(235 </a:t>
            </a:r>
            <a:r>
              <a:rPr sz="2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минут) </a:t>
            </a:r>
            <a:r>
              <a:rPr sz="2200" spc="-5" dirty="0">
                <a:latin typeface="Times New Roman"/>
                <a:cs typeface="Times New Roman"/>
              </a:rPr>
              <a:t>- по </a:t>
            </a:r>
            <a:r>
              <a:rPr sz="2200" spc="-25" dirty="0">
                <a:latin typeface="Times New Roman"/>
                <a:cs typeface="Times New Roman"/>
              </a:rPr>
              <a:t>математике, </a:t>
            </a:r>
            <a:r>
              <a:rPr sz="2200" spc="-30" dirty="0">
                <a:latin typeface="Times New Roman"/>
                <a:cs typeface="Times New Roman"/>
              </a:rPr>
              <a:t>русскому 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языку,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литературе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составляет;</a:t>
            </a:r>
            <a:endParaRPr sz="2200">
              <a:latin typeface="Times New Roman"/>
              <a:cs typeface="Times New Roman"/>
            </a:endParaRPr>
          </a:p>
          <a:p>
            <a:pPr marL="241300" marR="6985" indent="-229235" algn="just">
              <a:lnSpc>
                <a:spcPct val="100000"/>
              </a:lnSpc>
              <a:spcBef>
                <a:spcPts val="530"/>
              </a:spcBef>
              <a:buClr>
                <a:srgbClr val="D16248"/>
              </a:buClr>
              <a:buFont typeface="Arial MT"/>
              <a:buChar char="•"/>
              <a:tabLst>
                <a:tab pos="241935" algn="l"/>
              </a:tabLst>
            </a:pP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3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 часа</a:t>
            </a:r>
            <a:r>
              <a:rPr sz="2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(180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минут)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по</a:t>
            </a:r>
            <a:r>
              <a:rPr sz="2200" spc="5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физике,</a:t>
            </a:r>
            <a:r>
              <a:rPr sz="2200" spc="5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обществознанию, 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истории, биологии,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химии;</a:t>
            </a:r>
            <a:endParaRPr sz="2200">
              <a:latin typeface="Times New Roman"/>
              <a:cs typeface="Times New Roman"/>
            </a:endParaRPr>
          </a:p>
          <a:p>
            <a:pPr marL="241300" marR="6985" indent="-229235" algn="just">
              <a:lnSpc>
                <a:spcPct val="100000"/>
              </a:lnSpc>
              <a:spcBef>
                <a:spcPts val="530"/>
              </a:spcBef>
              <a:buClr>
                <a:srgbClr val="D16248"/>
              </a:buClr>
              <a:buFont typeface="Arial MT"/>
              <a:buChar char="•"/>
              <a:tabLst>
                <a:tab pos="241935" algn="l"/>
              </a:tabLst>
            </a:pP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 часа</a:t>
            </a:r>
            <a:r>
              <a:rPr sz="2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30</a:t>
            </a:r>
            <a:r>
              <a:rPr sz="2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минут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 (150</a:t>
            </a:r>
            <a:r>
              <a:rPr sz="2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минут)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информатике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информационно-коммуникационным</a:t>
            </a:r>
            <a:r>
              <a:rPr sz="2200" spc="-10" dirty="0">
                <a:latin typeface="Times New Roman"/>
                <a:cs typeface="Times New Roman"/>
              </a:rPr>
              <a:t> технологиям</a:t>
            </a:r>
            <a:r>
              <a:rPr sz="2200" spc="-5" dirty="0">
                <a:latin typeface="Times New Roman"/>
                <a:cs typeface="Times New Roman"/>
              </a:rPr>
              <a:t> (ИКТ),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географии;</a:t>
            </a:r>
            <a:endParaRPr sz="2200">
              <a:latin typeface="Times New Roman"/>
              <a:cs typeface="Times New Roman"/>
            </a:endParaRPr>
          </a:p>
          <a:p>
            <a:pPr marL="241300" indent="-229235" algn="just">
              <a:lnSpc>
                <a:spcPct val="100000"/>
              </a:lnSpc>
              <a:spcBef>
                <a:spcPts val="530"/>
              </a:spcBef>
              <a:buClr>
                <a:srgbClr val="D16248"/>
              </a:buClr>
              <a:buFont typeface="Arial MT"/>
              <a:buChar char="•"/>
              <a:tabLst>
                <a:tab pos="241935" algn="l"/>
              </a:tabLst>
            </a:pP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sz="2200" b="1" spc="4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часа</a:t>
            </a:r>
            <a:r>
              <a:rPr sz="2200" b="1" spc="4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(120</a:t>
            </a:r>
            <a:r>
              <a:rPr sz="2200" b="1" spc="4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минут)</a:t>
            </a:r>
            <a:r>
              <a:rPr sz="2200" b="1" spc="4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spc="459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иностранным</a:t>
            </a:r>
            <a:r>
              <a:rPr sz="2200" spc="4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языкам</a:t>
            </a:r>
            <a:r>
              <a:rPr sz="2200" spc="45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(английский,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tabLst>
                <a:tab pos="2163445" algn="l"/>
                <a:tab pos="3688715" algn="l"/>
                <a:tab pos="5333365" algn="l"/>
                <a:tab pos="6436995" algn="l"/>
              </a:tabLst>
            </a:pPr>
            <a:r>
              <a:rPr sz="2200" spc="-5" dirty="0">
                <a:latin typeface="Times New Roman"/>
                <a:cs typeface="Times New Roman"/>
              </a:rPr>
              <a:t>ф</a:t>
            </a:r>
            <a:r>
              <a:rPr sz="2200" dirty="0">
                <a:latin typeface="Times New Roman"/>
                <a:cs typeface="Times New Roman"/>
              </a:rPr>
              <a:t>р</a:t>
            </a:r>
            <a:r>
              <a:rPr sz="2200" spc="-5" dirty="0">
                <a:latin typeface="Times New Roman"/>
                <a:cs typeface="Times New Roman"/>
              </a:rPr>
              <a:t>ан</a:t>
            </a:r>
            <a:r>
              <a:rPr sz="2200" spc="-25" dirty="0">
                <a:latin typeface="Times New Roman"/>
                <a:cs typeface="Times New Roman"/>
              </a:rPr>
              <a:t>ц</a:t>
            </a:r>
            <a:r>
              <a:rPr sz="2200" spc="10" dirty="0">
                <a:latin typeface="Times New Roman"/>
                <a:cs typeface="Times New Roman"/>
              </a:rPr>
              <a:t>у</a:t>
            </a:r>
            <a:r>
              <a:rPr sz="2200" spc="-5" dirty="0">
                <a:latin typeface="Times New Roman"/>
                <a:cs typeface="Times New Roman"/>
              </a:rPr>
              <a:t>з</a:t>
            </a:r>
            <a:r>
              <a:rPr sz="2200" spc="-15" dirty="0">
                <a:latin typeface="Times New Roman"/>
                <a:cs typeface="Times New Roman"/>
              </a:rPr>
              <a:t>с</a:t>
            </a:r>
            <a:r>
              <a:rPr sz="2200" spc="-5" dirty="0">
                <a:latin typeface="Times New Roman"/>
                <a:cs typeface="Times New Roman"/>
              </a:rPr>
              <a:t>ки</a:t>
            </a:r>
            <a:r>
              <a:rPr sz="2200" dirty="0">
                <a:latin typeface="Times New Roman"/>
                <a:cs typeface="Times New Roman"/>
              </a:rPr>
              <a:t>й</a:t>
            </a:r>
            <a:r>
              <a:rPr sz="2200" spc="-5" dirty="0">
                <a:latin typeface="Times New Roman"/>
                <a:cs typeface="Times New Roman"/>
              </a:rPr>
              <a:t>,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0" dirty="0">
                <a:latin typeface="Times New Roman"/>
                <a:cs typeface="Times New Roman"/>
              </a:rPr>
              <a:t>нем</a:t>
            </a:r>
            <a:r>
              <a:rPr sz="2200" spc="-15" dirty="0">
                <a:latin typeface="Times New Roman"/>
                <a:cs typeface="Times New Roman"/>
              </a:rPr>
              <a:t>е</a:t>
            </a:r>
            <a:r>
              <a:rPr sz="2200" spc="-10" dirty="0">
                <a:latin typeface="Times New Roman"/>
                <a:cs typeface="Times New Roman"/>
              </a:rPr>
              <a:t>цкий</a:t>
            </a:r>
            <a:r>
              <a:rPr sz="2200" spc="-5" dirty="0">
                <a:latin typeface="Times New Roman"/>
                <a:cs typeface="Times New Roman"/>
              </a:rPr>
              <a:t>,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0" dirty="0">
                <a:latin typeface="Times New Roman"/>
                <a:cs typeface="Times New Roman"/>
              </a:rPr>
              <a:t>исп</a:t>
            </a:r>
            <a:r>
              <a:rPr sz="2200" spc="-15" dirty="0">
                <a:latin typeface="Times New Roman"/>
                <a:cs typeface="Times New Roman"/>
              </a:rPr>
              <a:t>а</a:t>
            </a:r>
            <a:r>
              <a:rPr sz="2200" spc="-10" dirty="0">
                <a:latin typeface="Times New Roman"/>
                <a:cs typeface="Times New Roman"/>
              </a:rPr>
              <a:t>нский</a:t>
            </a:r>
            <a:r>
              <a:rPr sz="2200" spc="-5" dirty="0">
                <a:latin typeface="Times New Roman"/>
                <a:cs typeface="Times New Roman"/>
              </a:rPr>
              <a:t>)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(кр</a:t>
            </a:r>
            <a:r>
              <a:rPr sz="2200" spc="-35" dirty="0">
                <a:latin typeface="Times New Roman"/>
                <a:cs typeface="Times New Roman"/>
              </a:rPr>
              <a:t>о</a:t>
            </a:r>
            <a:r>
              <a:rPr sz="2200" spc="-5" dirty="0">
                <a:latin typeface="Times New Roman"/>
                <a:cs typeface="Times New Roman"/>
              </a:rPr>
              <a:t>ме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ра</a:t>
            </a:r>
            <a:r>
              <a:rPr sz="2200" spc="-45" dirty="0">
                <a:latin typeface="Times New Roman"/>
                <a:cs typeface="Times New Roman"/>
              </a:rPr>
              <a:t>з</a:t>
            </a:r>
            <a:r>
              <a:rPr sz="2200" spc="-5" dirty="0">
                <a:latin typeface="Times New Roman"/>
                <a:cs typeface="Times New Roman"/>
              </a:rPr>
              <a:t>дела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200" spc="-20" dirty="0">
                <a:latin typeface="Times New Roman"/>
                <a:cs typeface="Times New Roman"/>
              </a:rPr>
              <a:t>«Говорение»);</a:t>
            </a:r>
            <a:endParaRPr sz="2200">
              <a:latin typeface="Times New Roman"/>
              <a:cs typeface="Times New Roman"/>
            </a:endParaRPr>
          </a:p>
          <a:p>
            <a:pPr marL="241300" marR="7620" indent="-229235">
              <a:lnSpc>
                <a:spcPct val="100000"/>
              </a:lnSpc>
              <a:spcBef>
                <a:spcPts val="530"/>
              </a:spcBef>
              <a:buClr>
                <a:srgbClr val="D16248"/>
              </a:buClr>
              <a:buFont typeface="Arial MT"/>
              <a:buChar char="•"/>
              <a:tabLst>
                <a:tab pos="241300" algn="l"/>
                <a:tab pos="241935" algn="l"/>
                <a:tab pos="793115" algn="l"/>
                <a:tab pos="1850389" algn="l"/>
                <a:tab pos="2214880" algn="l"/>
                <a:tab pos="2776220" algn="l"/>
                <a:tab pos="4669155" algn="l"/>
                <a:tab pos="5800090" algn="l"/>
              </a:tabLst>
            </a:pP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5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мин</a:t>
            </a:r>
            <a:r>
              <a:rPr sz="2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у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-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по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0" dirty="0">
                <a:latin typeface="Times New Roman"/>
                <a:cs typeface="Times New Roman"/>
              </a:rPr>
              <a:t>и</a:t>
            </a:r>
            <a:r>
              <a:rPr sz="2200" spc="5" dirty="0">
                <a:latin typeface="Times New Roman"/>
                <a:cs typeface="Times New Roman"/>
              </a:rPr>
              <a:t>н</a:t>
            </a:r>
            <a:r>
              <a:rPr sz="2200" spc="55" dirty="0">
                <a:latin typeface="Times New Roman"/>
                <a:cs typeface="Times New Roman"/>
              </a:rPr>
              <a:t>о</a:t>
            </a:r>
            <a:r>
              <a:rPr sz="2200" spc="-5" dirty="0">
                <a:latin typeface="Times New Roman"/>
                <a:cs typeface="Times New Roman"/>
              </a:rPr>
              <a:t>с</a:t>
            </a:r>
            <a:r>
              <a:rPr sz="2200" spc="15" dirty="0">
                <a:latin typeface="Times New Roman"/>
                <a:cs typeface="Times New Roman"/>
              </a:rPr>
              <a:t>т</a:t>
            </a:r>
            <a:r>
              <a:rPr sz="2200" spc="-5" dirty="0">
                <a:latin typeface="Times New Roman"/>
                <a:cs typeface="Times New Roman"/>
              </a:rPr>
              <a:t>ранным</a:t>
            </a:r>
            <a:r>
              <a:rPr sz="2200" dirty="0">
                <a:latin typeface="Times New Roman"/>
                <a:cs typeface="Times New Roman"/>
              </a:rPr>
              <a:t>	я</a:t>
            </a:r>
            <a:r>
              <a:rPr sz="2200" spc="-5" dirty="0">
                <a:latin typeface="Times New Roman"/>
                <a:cs typeface="Times New Roman"/>
              </a:rPr>
              <a:t>зы</a:t>
            </a:r>
            <a:r>
              <a:rPr sz="2200" spc="-35" dirty="0">
                <a:latin typeface="Times New Roman"/>
                <a:cs typeface="Times New Roman"/>
              </a:rPr>
              <a:t>к</a:t>
            </a:r>
            <a:r>
              <a:rPr sz="2200" spc="-5" dirty="0">
                <a:latin typeface="Times New Roman"/>
                <a:cs typeface="Times New Roman"/>
              </a:rPr>
              <a:t>ам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5" dirty="0">
                <a:latin typeface="Times New Roman"/>
                <a:cs typeface="Times New Roman"/>
              </a:rPr>
              <a:t>(</a:t>
            </a:r>
            <a:r>
              <a:rPr sz="2200" spc="-5" dirty="0">
                <a:latin typeface="Times New Roman"/>
                <a:cs typeface="Times New Roman"/>
              </a:rPr>
              <a:t>ан</a:t>
            </a:r>
            <a:r>
              <a:rPr sz="2200" spc="-114" dirty="0">
                <a:latin typeface="Times New Roman"/>
                <a:cs typeface="Times New Roman"/>
              </a:rPr>
              <a:t>г</a:t>
            </a:r>
            <a:r>
              <a:rPr sz="2200" spc="-10" dirty="0">
                <a:latin typeface="Times New Roman"/>
                <a:cs typeface="Times New Roman"/>
              </a:rPr>
              <a:t>лийский,  </a:t>
            </a:r>
            <a:r>
              <a:rPr sz="2200" spc="-5" dirty="0">
                <a:latin typeface="Times New Roman"/>
                <a:cs typeface="Times New Roman"/>
              </a:rPr>
              <a:t>французский, </a:t>
            </a:r>
            <a:r>
              <a:rPr sz="2200" spc="-10" dirty="0">
                <a:latin typeface="Times New Roman"/>
                <a:cs typeface="Times New Roman"/>
              </a:rPr>
              <a:t>немецкий,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испанский)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(раздел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«Говорение»);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5813" y="41338"/>
            <a:ext cx="953770" cy="101136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Допускается</a:t>
            </a:r>
            <a:r>
              <a:rPr spc="300" dirty="0"/>
              <a:t> </a:t>
            </a:r>
            <a:r>
              <a:rPr spc="-95" dirty="0"/>
              <a:t>использование</a:t>
            </a:r>
            <a:r>
              <a:rPr spc="295" dirty="0"/>
              <a:t> </a:t>
            </a:r>
            <a:r>
              <a:rPr spc="-100" dirty="0"/>
              <a:t>участником </a:t>
            </a:r>
            <a:r>
              <a:rPr spc="-600" dirty="0"/>
              <a:t> </a:t>
            </a:r>
            <a:r>
              <a:rPr spc="-105" dirty="0"/>
              <a:t>э</a:t>
            </a:r>
            <a:r>
              <a:rPr spc="-100" dirty="0"/>
              <a:t>кзаме</a:t>
            </a:r>
            <a:r>
              <a:rPr spc="-105" dirty="0"/>
              <a:t>н</a:t>
            </a:r>
            <a:r>
              <a:rPr spc="-100" dirty="0"/>
              <a:t>о</a:t>
            </a:r>
            <a:r>
              <a:rPr spc="-5" dirty="0"/>
              <a:t>в</a:t>
            </a:r>
            <a:r>
              <a:rPr spc="-229" dirty="0"/>
              <a:t> </a:t>
            </a:r>
            <a:r>
              <a:rPr spc="-105" dirty="0"/>
              <a:t>с</a:t>
            </a:r>
            <a:r>
              <a:rPr spc="-100" dirty="0"/>
              <a:t>ле</a:t>
            </a:r>
            <a:r>
              <a:rPr spc="-105" dirty="0"/>
              <a:t>д</a:t>
            </a:r>
            <a:r>
              <a:rPr spc="-100" dirty="0"/>
              <a:t>у</a:t>
            </a:r>
            <a:r>
              <a:rPr spc="-105" dirty="0"/>
              <a:t>ю</a:t>
            </a:r>
            <a:r>
              <a:rPr spc="-100" dirty="0"/>
              <a:t>щи</a:t>
            </a:r>
            <a:r>
              <a:rPr spc="-5" dirty="0"/>
              <a:t>х</a:t>
            </a:r>
            <a:r>
              <a:rPr spc="-220" dirty="0"/>
              <a:t> </a:t>
            </a:r>
            <a:r>
              <a:rPr spc="-105" dirty="0"/>
              <a:t>ср</a:t>
            </a:r>
            <a:r>
              <a:rPr spc="-100" dirty="0"/>
              <a:t>е</a:t>
            </a:r>
            <a:r>
              <a:rPr spc="-105" dirty="0"/>
              <a:t>дс</a:t>
            </a:r>
            <a:r>
              <a:rPr spc="-110" dirty="0"/>
              <a:t>т</a:t>
            </a:r>
            <a:r>
              <a:rPr spc="-100" dirty="0"/>
              <a:t>в</a:t>
            </a:r>
            <a:r>
              <a:rPr spc="-5"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2567" y="1625853"/>
            <a:ext cx="7721600" cy="1727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Font typeface="Arial MT"/>
              <a:buChar char="•"/>
              <a:tabLst>
                <a:tab pos="241300" algn="l"/>
              </a:tabLst>
            </a:pPr>
            <a:r>
              <a:rPr sz="1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по</a:t>
            </a:r>
            <a:r>
              <a:rPr sz="1800" b="1" spc="12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русскому</a:t>
            </a:r>
            <a:r>
              <a:rPr sz="1800" b="1" spc="415" dirty="0">
                <a:solidFill>
                  <a:srgbClr val="C00000"/>
                </a:solidFill>
                <a:latin typeface="Times New Roman"/>
                <a:cs typeface="Times New Roman"/>
              </a:rPr>
              <a:t>  </a:t>
            </a:r>
            <a:r>
              <a:rPr sz="1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языку</a:t>
            </a:r>
            <a:r>
              <a:rPr sz="1800" b="1" spc="12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–  </a:t>
            </a:r>
            <a:r>
              <a:rPr sz="1800" b="1" spc="3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орфографический</a:t>
            </a:r>
            <a:r>
              <a:rPr sz="1800" b="1" spc="12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словарь,</a:t>
            </a:r>
            <a:r>
              <a:rPr sz="1800" b="1" spc="1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позволяющий</a:t>
            </a:r>
            <a:endParaRPr sz="1800">
              <a:latin typeface="Times New Roman"/>
              <a:cs typeface="Times New Roman"/>
            </a:endParaRPr>
          </a:p>
          <a:p>
            <a:pPr marL="241300" algn="just">
              <a:lnSpc>
                <a:spcPct val="100000"/>
              </a:lnSpc>
            </a:pP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устанавливать</a:t>
            </a:r>
            <a:r>
              <a:rPr sz="18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нормативное</a:t>
            </a:r>
            <a:r>
              <a:rPr sz="18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написание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слов;</a:t>
            </a:r>
            <a:endParaRPr sz="18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34"/>
              </a:spcBef>
              <a:buClr>
                <a:srgbClr val="D16248"/>
              </a:buClr>
              <a:buFont typeface="Arial MT"/>
              <a:buChar char="•"/>
              <a:tabLst>
                <a:tab pos="241300" algn="l"/>
              </a:tabLst>
            </a:pPr>
            <a:r>
              <a:rPr sz="1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по</a:t>
            </a:r>
            <a:r>
              <a:rPr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математике</a:t>
            </a:r>
            <a:r>
              <a:rPr sz="18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линейка,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не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содержащая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справочной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информации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(далее –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линейка),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для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построения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чертежей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рисунков;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справочные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материалы,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содержащие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основные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формулы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курса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математики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образовательной</a:t>
            </a:r>
            <a:r>
              <a:rPr sz="18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программы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основного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общего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2567" y="3382136"/>
            <a:ext cx="1433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Font typeface="Arial MT"/>
              <a:buChar char="•"/>
              <a:tabLst>
                <a:tab pos="240665" algn="l"/>
                <a:tab pos="241300" algn="l"/>
                <a:tab pos="680085" algn="l"/>
              </a:tabLst>
            </a:pPr>
            <a:r>
              <a:rPr sz="1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по	</a:t>
            </a:r>
            <a:r>
              <a:rPr sz="18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физике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4595" y="3382136"/>
            <a:ext cx="6120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945" algn="l"/>
                <a:tab pos="1381125" algn="l"/>
                <a:tab pos="1945005" algn="l"/>
                <a:tab pos="3332479" algn="l"/>
                <a:tab pos="4577080" algn="l"/>
                <a:tab pos="5975350" algn="l"/>
              </a:tabLst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–	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ней</a:t>
            </a:r>
            <a:r>
              <a:rPr sz="18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а	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я	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пос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рое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я	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ф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800" b="1" spc="-50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,	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пт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ч</a:t>
            </a:r>
            <a:r>
              <a:rPr sz="1800" b="1" spc="30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ских	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1167" y="3656457"/>
            <a:ext cx="1567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электрических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4216" y="3656457"/>
            <a:ext cx="5349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2525" algn="l"/>
                <a:tab pos="3945254" algn="l"/>
              </a:tabLst>
            </a:pP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схем;	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непрограммируемый	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калькулятор,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1167" y="3930777"/>
            <a:ext cx="7494270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обеспечивающий выполнение арифметических вычислений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(сложение,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вычитание,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умножение,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деление,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извлечение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корня)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и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вычисление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тригонометрических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функций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(sin, cos,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tg,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ctg,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arcsin, arccos, arctg),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а 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также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не осуществляющий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функций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средства связи, хранилища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базы 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данных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не имеющий доступ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сетям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передачи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данных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(в </a:t>
            </a:r>
            <a:r>
              <a:rPr sz="1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том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числе к 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информационно-телекоммуникационной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сети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«Интернет»)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(далее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– </a:t>
            </a:r>
            <a:r>
              <a:rPr sz="1800" b="1" spc="-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непрограммируемый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калькулятор);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лабораторное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для 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выполнения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экспериментального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задания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проведению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измерения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физических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величин;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625853"/>
            <a:ext cx="7651750" cy="3154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 algn="just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Font typeface="Arial MT"/>
              <a:buChar char="•"/>
              <a:tabLst>
                <a:tab pos="241935" algn="l"/>
              </a:tabLst>
            </a:pPr>
            <a:r>
              <a:rPr sz="1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по</a:t>
            </a:r>
            <a:r>
              <a:rPr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химии</a:t>
            </a:r>
            <a:r>
              <a:rPr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непрограммируемый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калькулятор;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лабораторное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оборудование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для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химических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опытов,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предусмотренных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заданиями;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Периодическая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система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химических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элементов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Д.И.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Менделеева;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таблица растворимости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солей,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кислот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оснований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воде; </a:t>
            </a:r>
            <a:r>
              <a:rPr sz="1800" b="1" spc="-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электрохимический</a:t>
            </a:r>
            <a:r>
              <a:rPr sz="18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ряд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напряжений</a:t>
            </a:r>
            <a:r>
              <a:rPr sz="18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металлов;</a:t>
            </a:r>
            <a:endParaRPr sz="1800">
              <a:latin typeface="Times New Roman"/>
              <a:cs typeface="Times New Roman"/>
            </a:endParaRPr>
          </a:p>
          <a:p>
            <a:pPr marL="241300" marR="6350" indent="-229235" algn="just">
              <a:lnSpc>
                <a:spcPct val="100000"/>
              </a:lnSpc>
              <a:spcBef>
                <a:spcPts val="434"/>
              </a:spcBef>
              <a:buClr>
                <a:srgbClr val="D16248"/>
              </a:buClr>
              <a:buFont typeface="Arial MT"/>
              <a:buChar char="•"/>
              <a:tabLst>
                <a:tab pos="241935" algn="l"/>
              </a:tabLst>
            </a:pPr>
            <a:r>
              <a:rPr sz="1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по </a:t>
            </a:r>
            <a:r>
              <a:rPr sz="1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биологии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–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линейка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для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 измерений при выполнении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заданий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рисунками;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непрограммируемый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калькулятор;</a:t>
            </a:r>
            <a:endParaRPr sz="1800">
              <a:latin typeface="Times New Roman"/>
              <a:cs typeface="Times New Roman"/>
            </a:endParaRPr>
          </a:p>
          <a:p>
            <a:pPr marL="241300" marR="5080" indent="-229235" algn="just">
              <a:lnSpc>
                <a:spcPct val="100000"/>
              </a:lnSpc>
              <a:spcBef>
                <a:spcPts val="434"/>
              </a:spcBef>
              <a:buClr>
                <a:srgbClr val="D16248"/>
              </a:buClr>
              <a:buFont typeface="Arial MT"/>
              <a:buChar char="•"/>
              <a:tabLst>
                <a:tab pos="241935" algn="l"/>
              </a:tabLst>
            </a:pPr>
            <a:r>
              <a:rPr sz="1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по</a:t>
            </a:r>
            <a:r>
              <a:rPr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литературе</a:t>
            </a:r>
            <a:r>
              <a:rPr sz="1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орфографический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словарь,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позволяющий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устанавливать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нормативное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написание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слов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определять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значения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лексической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единицы; полные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тексты 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художественных</a:t>
            </a:r>
            <a:r>
              <a:rPr sz="1800" b="1" spc="40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произведений, </a:t>
            </a:r>
            <a:r>
              <a:rPr sz="1800" b="1" spc="-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также</a:t>
            </a:r>
            <a:r>
              <a:rPr sz="1800" b="1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сборники</a:t>
            </a:r>
            <a:r>
              <a:rPr sz="18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лирики;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808982"/>
            <a:ext cx="2324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Font typeface="Arial MT"/>
              <a:buChar char="•"/>
              <a:tabLst>
                <a:tab pos="241300" algn="l"/>
                <a:tab pos="241935" algn="l"/>
                <a:tab pos="800735" algn="l"/>
                <a:tab pos="2197100" algn="l"/>
              </a:tabLst>
            </a:pPr>
            <a:r>
              <a:rPr sz="1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п</a:t>
            </a:r>
            <a:r>
              <a:rPr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о	</a:t>
            </a:r>
            <a:r>
              <a:rPr sz="18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г</a:t>
            </a:r>
            <a:r>
              <a:rPr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еогра</a:t>
            </a:r>
            <a:r>
              <a:rPr sz="18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ф</a:t>
            </a:r>
            <a:r>
              <a:rPr sz="18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и	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57270" y="4808982"/>
            <a:ext cx="5034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3165" algn="l"/>
                <a:tab pos="1875155" algn="l"/>
                <a:tab pos="3281679" algn="l"/>
                <a:tab pos="4777105" algn="l"/>
              </a:tabLst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й</a:t>
            </a:r>
            <a:r>
              <a:rPr sz="1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а	для	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мерен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я	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расс</a:t>
            </a:r>
            <a:r>
              <a:rPr sz="1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8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ян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й	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404" y="5083302"/>
            <a:ext cx="74212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топографической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карте;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непрограммируемый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калькулятор;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географические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атласы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7-9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классов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решения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практических </a:t>
            </a:r>
            <a:r>
              <a:rPr sz="1800" b="1" spc="-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Допускается</a:t>
            </a:r>
            <a:r>
              <a:rPr spc="300" dirty="0"/>
              <a:t> </a:t>
            </a:r>
            <a:r>
              <a:rPr spc="-95" dirty="0"/>
              <a:t>использование</a:t>
            </a:r>
            <a:r>
              <a:rPr spc="295" dirty="0"/>
              <a:t> </a:t>
            </a:r>
            <a:r>
              <a:rPr spc="-100" dirty="0"/>
              <a:t>участником </a:t>
            </a:r>
            <a:r>
              <a:rPr spc="-600" dirty="0"/>
              <a:t> </a:t>
            </a:r>
            <a:r>
              <a:rPr spc="-105" dirty="0"/>
              <a:t>э</a:t>
            </a:r>
            <a:r>
              <a:rPr spc="-100" dirty="0"/>
              <a:t>кзаме</a:t>
            </a:r>
            <a:r>
              <a:rPr spc="-105" dirty="0"/>
              <a:t>н</a:t>
            </a:r>
            <a:r>
              <a:rPr spc="-100" dirty="0"/>
              <a:t>о</a:t>
            </a:r>
            <a:r>
              <a:rPr spc="-5" dirty="0"/>
              <a:t>в</a:t>
            </a:r>
            <a:r>
              <a:rPr spc="-229" dirty="0"/>
              <a:t> </a:t>
            </a:r>
            <a:r>
              <a:rPr spc="-105" dirty="0"/>
              <a:t>с</a:t>
            </a:r>
            <a:r>
              <a:rPr spc="-100" dirty="0"/>
              <a:t>ле</a:t>
            </a:r>
            <a:r>
              <a:rPr spc="-105" dirty="0"/>
              <a:t>д</a:t>
            </a:r>
            <a:r>
              <a:rPr spc="-100" dirty="0"/>
              <a:t>у</a:t>
            </a:r>
            <a:r>
              <a:rPr spc="-105" dirty="0"/>
              <a:t>ю</a:t>
            </a:r>
            <a:r>
              <a:rPr spc="-100" dirty="0"/>
              <a:t>щи</a:t>
            </a:r>
            <a:r>
              <a:rPr spc="-5" dirty="0"/>
              <a:t>х</a:t>
            </a:r>
            <a:r>
              <a:rPr spc="-220" dirty="0"/>
              <a:t> </a:t>
            </a:r>
            <a:r>
              <a:rPr spc="-105" dirty="0"/>
              <a:t>ср</a:t>
            </a:r>
            <a:r>
              <a:rPr spc="-100" dirty="0"/>
              <a:t>е</a:t>
            </a:r>
            <a:r>
              <a:rPr spc="-105" dirty="0"/>
              <a:t>дс</a:t>
            </a:r>
            <a:r>
              <a:rPr spc="-110" dirty="0"/>
              <a:t>т</a:t>
            </a:r>
            <a:r>
              <a:rPr spc="-100" dirty="0"/>
              <a:t>в</a:t>
            </a:r>
            <a:r>
              <a:rPr spc="-5" dirty="0"/>
              <a:t>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892630"/>
            <a:ext cx="5530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lr>
                <a:srgbClr val="D16248"/>
              </a:buClr>
              <a:buFont typeface="Arial MT"/>
              <a:buChar char="•"/>
              <a:tabLst>
                <a:tab pos="241300" algn="l"/>
                <a:tab pos="241935" algn="l"/>
              </a:tabLst>
            </a:pPr>
            <a:r>
              <a:rPr sz="22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по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4289" y="1892630"/>
            <a:ext cx="17729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иностранным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83407" y="1892630"/>
            <a:ext cx="9925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язы</a:t>
            </a:r>
            <a:r>
              <a:rPr sz="22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к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ам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82109" y="1892630"/>
            <a:ext cx="20643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3234" algn="l"/>
              </a:tabLst>
            </a:pPr>
            <a:r>
              <a:rPr sz="22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–	</a:t>
            </a:r>
            <a:r>
              <a:rPr sz="2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технические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52309" y="1892630"/>
            <a:ext cx="11880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средства,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404" y="2161158"/>
            <a:ext cx="21710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обеспечивающие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4575" y="2161158"/>
            <a:ext cx="21463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воспроизведение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71665" y="2161158"/>
            <a:ext cx="17659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аудиозаписей,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41300" marR="5080" algn="just">
              <a:lnSpc>
                <a:spcPct val="80000"/>
              </a:lnSpc>
              <a:spcBef>
                <a:spcPts val="620"/>
              </a:spcBef>
            </a:pPr>
            <a:r>
              <a:rPr spc="-15" dirty="0"/>
              <a:t>содержащихся </a:t>
            </a:r>
            <a:r>
              <a:rPr spc="-10" dirty="0"/>
              <a:t>на электронных носителях, </a:t>
            </a:r>
            <a:r>
              <a:rPr dirty="0"/>
              <a:t>для </a:t>
            </a:r>
            <a:r>
              <a:rPr spc="-10" dirty="0"/>
              <a:t>выполнения </a:t>
            </a:r>
            <a:r>
              <a:rPr spc="-535" dirty="0"/>
              <a:t> </a:t>
            </a:r>
            <a:r>
              <a:rPr spc="-5" dirty="0"/>
              <a:t>заданий </a:t>
            </a:r>
            <a:r>
              <a:rPr spc="-10" dirty="0"/>
              <a:t>раздела </a:t>
            </a:r>
            <a:r>
              <a:rPr spc="-30" dirty="0"/>
              <a:t>«Аудирование» </a:t>
            </a:r>
            <a:r>
              <a:rPr spc="-5" dirty="0"/>
              <a:t>КИМ ОГЭ; </a:t>
            </a:r>
            <a:r>
              <a:rPr spc="-15" dirty="0"/>
              <a:t>компьютерная </a:t>
            </a:r>
            <a:r>
              <a:rPr spc="-10" dirty="0"/>
              <a:t> </a:t>
            </a:r>
            <a:r>
              <a:rPr spc="-20" dirty="0"/>
              <a:t>техника,</a:t>
            </a:r>
            <a:r>
              <a:rPr spc="-15" dirty="0"/>
              <a:t> </a:t>
            </a:r>
            <a:r>
              <a:rPr spc="-10" dirty="0"/>
              <a:t>не</a:t>
            </a:r>
            <a:r>
              <a:rPr spc="-5" dirty="0"/>
              <a:t> имеющая</a:t>
            </a:r>
            <a:r>
              <a:rPr dirty="0"/>
              <a:t> </a:t>
            </a:r>
            <a:r>
              <a:rPr spc="-10" dirty="0"/>
              <a:t>доступ</a:t>
            </a:r>
            <a:r>
              <a:rPr spc="-5" dirty="0"/>
              <a:t> к</a:t>
            </a:r>
            <a:r>
              <a:rPr dirty="0"/>
              <a:t> </a:t>
            </a:r>
            <a:r>
              <a:rPr spc="-10" dirty="0"/>
              <a:t>информационно- </a:t>
            </a:r>
            <a:r>
              <a:rPr spc="-5" dirty="0"/>
              <a:t> </a:t>
            </a:r>
            <a:r>
              <a:rPr spc="-10" dirty="0"/>
              <a:t>телекоммуникационной </a:t>
            </a:r>
            <a:r>
              <a:rPr dirty="0"/>
              <a:t>сети </a:t>
            </a:r>
            <a:r>
              <a:rPr spc="-10" dirty="0"/>
              <a:t>«Интернет»; </a:t>
            </a:r>
            <a:r>
              <a:rPr spc="-25" dirty="0"/>
              <a:t>аудиогарнитура </a:t>
            </a:r>
            <a:r>
              <a:rPr spc="-20" dirty="0"/>
              <a:t> </a:t>
            </a:r>
            <a:r>
              <a:rPr dirty="0"/>
              <a:t>для </a:t>
            </a:r>
            <a:r>
              <a:rPr spc="-10" dirty="0"/>
              <a:t>выполнения</a:t>
            </a:r>
            <a:r>
              <a:rPr spc="-5" dirty="0"/>
              <a:t> заданий</a:t>
            </a:r>
            <a:r>
              <a:rPr spc="-20" dirty="0"/>
              <a:t> </a:t>
            </a:r>
            <a:r>
              <a:rPr spc="-10" dirty="0"/>
              <a:t>раздела</a:t>
            </a:r>
            <a:r>
              <a:rPr spc="5" dirty="0"/>
              <a:t> </a:t>
            </a:r>
            <a:r>
              <a:rPr spc="-30" dirty="0"/>
              <a:t>«Говорение»</a:t>
            </a:r>
            <a:r>
              <a:rPr spc="10" dirty="0"/>
              <a:t> </a:t>
            </a:r>
            <a:r>
              <a:rPr spc="-10" dirty="0"/>
              <a:t>КИМ</a:t>
            </a:r>
            <a:r>
              <a:rPr spc="15" dirty="0"/>
              <a:t> </a:t>
            </a:r>
            <a:r>
              <a:rPr spc="-10" dirty="0"/>
              <a:t>ОГЭ;</a:t>
            </a:r>
          </a:p>
          <a:p>
            <a:pPr marL="241300" marR="5080" indent="-229235" algn="just">
              <a:lnSpc>
                <a:spcPts val="2110"/>
              </a:lnSpc>
              <a:spcBef>
                <a:spcPts val="515"/>
              </a:spcBef>
              <a:buClr>
                <a:srgbClr val="D16248"/>
              </a:buClr>
              <a:buFont typeface="Arial MT"/>
              <a:buChar char="•"/>
              <a:tabLst>
                <a:tab pos="241935" algn="l"/>
              </a:tabLst>
            </a:pPr>
            <a:r>
              <a:rPr spc="-10" dirty="0">
                <a:solidFill>
                  <a:srgbClr val="C00000"/>
                </a:solidFill>
              </a:rPr>
              <a:t>по</a:t>
            </a:r>
            <a:r>
              <a:rPr spc="-5" dirty="0">
                <a:solidFill>
                  <a:srgbClr val="C00000"/>
                </a:solidFill>
              </a:rPr>
              <a:t> </a:t>
            </a:r>
            <a:r>
              <a:rPr spc="-20" dirty="0">
                <a:solidFill>
                  <a:srgbClr val="C00000"/>
                </a:solidFill>
              </a:rPr>
              <a:t>информатике</a:t>
            </a:r>
            <a:r>
              <a:rPr spc="-15" dirty="0">
                <a:solidFill>
                  <a:srgbClr val="C00000"/>
                </a:solidFill>
              </a:rPr>
              <a:t> </a:t>
            </a:r>
            <a:r>
              <a:rPr spc="-5" dirty="0">
                <a:solidFill>
                  <a:srgbClr val="C00000"/>
                </a:solidFill>
              </a:rPr>
              <a:t>и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spc="-10" dirty="0">
                <a:solidFill>
                  <a:srgbClr val="C00000"/>
                </a:solidFill>
              </a:rPr>
              <a:t>информационно-коммуникационным </a:t>
            </a:r>
            <a:r>
              <a:rPr spc="-5" dirty="0">
                <a:solidFill>
                  <a:srgbClr val="C00000"/>
                </a:solidFill>
              </a:rPr>
              <a:t> </a:t>
            </a:r>
            <a:r>
              <a:rPr spc="-15" dirty="0">
                <a:solidFill>
                  <a:srgbClr val="C00000"/>
                </a:solidFill>
              </a:rPr>
              <a:t>технологиям </a:t>
            </a:r>
            <a:r>
              <a:rPr spc="-5" dirty="0">
                <a:solidFill>
                  <a:srgbClr val="C00000"/>
                </a:solidFill>
              </a:rPr>
              <a:t>(ИКТ) </a:t>
            </a:r>
            <a:r>
              <a:rPr spc="-5" dirty="0"/>
              <a:t>– </a:t>
            </a:r>
            <a:r>
              <a:rPr spc="-15" dirty="0"/>
              <a:t>компьютерная </a:t>
            </a:r>
            <a:r>
              <a:rPr spc="-20" dirty="0"/>
              <a:t>техника, </a:t>
            </a:r>
            <a:r>
              <a:rPr spc="-10" dirty="0"/>
              <a:t>не </a:t>
            </a:r>
            <a:r>
              <a:rPr spc="-5" dirty="0"/>
              <a:t>имеющая </a:t>
            </a:r>
            <a:r>
              <a:rPr dirty="0"/>
              <a:t> </a:t>
            </a:r>
            <a:r>
              <a:rPr spc="-10" dirty="0"/>
              <a:t>доступ</a:t>
            </a:r>
            <a:r>
              <a:rPr spc="455" dirty="0"/>
              <a:t> </a:t>
            </a:r>
            <a:r>
              <a:rPr spc="-5" dirty="0"/>
              <a:t>к</a:t>
            </a:r>
            <a:r>
              <a:rPr spc="445" dirty="0"/>
              <a:t> </a:t>
            </a:r>
            <a:r>
              <a:rPr spc="-10" dirty="0"/>
              <a:t>информационно-телекоммуникационной</a:t>
            </a:r>
            <a:r>
              <a:rPr spc="459" dirty="0"/>
              <a:t> </a:t>
            </a:r>
            <a:r>
              <a:rPr dirty="0"/>
              <a:t>сети</a:t>
            </a:r>
          </a:p>
          <a:p>
            <a:pPr marL="241300">
              <a:lnSpc>
                <a:spcPts val="2135"/>
              </a:lnSpc>
            </a:pPr>
            <a:r>
              <a:rPr spc="-10" dirty="0"/>
              <a:t>«Интернет».</a:t>
            </a:r>
          </a:p>
          <a:p>
            <a:pPr marL="12700" marR="6350" algn="just">
              <a:lnSpc>
                <a:spcPct val="80000"/>
              </a:lnSpc>
              <a:spcBef>
                <a:spcPts val="530"/>
              </a:spcBef>
            </a:pPr>
            <a:r>
              <a:rPr i="1" spc="-5" dirty="0">
                <a:solidFill>
                  <a:srgbClr val="C00000"/>
                </a:solidFill>
                <a:latin typeface="Times New Roman"/>
                <a:cs typeface="Times New Roman"/>
              </a:rPr>
              <a:t>В </a:t>
            </a:r>
            <a:r>
              <a:rPr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день </a:t>
            </a:r>
            <a:r>
              <a:rPr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проведения </a:t>
            </a:r>
            <a:r>
              <a:rPr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ОГЭ </a:t>
            </a:r>
            <a:r>
              <a:rPr i="1" spc="-5" dirty="0">
                <a:solidFill>
                  <a:srgbClr val="C00000"/>
                </a:solidFill>
                <a:latin typeface="Times New Roman"/>
                <a:cs typeface="Times New Roman"/>
              </a:rPr>
              <a:t>на </a:t>
            </a:r>
            <a:r>
              <a:rPr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средствах </a:t>
            </a:r>
            <a:r>
              <a:rPr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обучения </a:t>
            </a:r>
            <a:r>
              <a:rPr i="1" spc="-5" dirty="0">
                <a:solidFill>
                  <a:srgbClr val="C00000"/>
                </a:solidFill>
                <a:latin typeface="Times New Roman"/>
                <a:cs typeface="Times New Roman"/>
              </a:rPr>
              <a:t>и воспитания </a:t>
            </a:r>
            <a:r>
              <a:rPr i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i="1" spc="-5" dirty="0">
                <a:solidFill>
                  <a:srgbClr val="C00000"/>
                </a:solidFill>
                <a:latin typeface="Times New Roman"/>
                <a:cs typeface="Times New Roman"/>
              </a:rPr>
              <a:t>не </a:t>
            </a:r>
            <a:r>
              <a:rPr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допускается делать </a:t>
            </a:r>
            <a:r>
              <a:rPr i="1" spc="-20" dirty="0">
                <a:solidFill>
                  <a:srgbClr val="C00000"/>
                </a:solidFill>
                <a:latin typeface="Times New Roman"/>
                <a:cs typeface="Times New Roman"/>
              </a:rPr>
              <a:t>пометки, </a:t>
            </a:r>
            <a:r>
              <a:rPr i="1" spc="-5" dirty="0">
                <a:solidFill>
                  <a:srgbClr val="C00000"/>
                </a:solidFill>
                <a:latin typeface="Times New Roman"/>
                <a:cs typeface="Times New Roman"/>
              </a:rPr>
              <a:t>относящиеся к </a:t>
            </a:r>
            <a:r>
              <a:rPr i="1" spc="-25" dirty="0">
                <a:solidFill>
                  <a:srgbClr val="C00000"/>
                </a:solidFill>
                <a:latin typeface="Times New Roman"/>
                <a:cs typeface="Times New Roman"/>
              </a:rPr>
              <a:t>содержанию </a:t>
            </a:r>
            <a:r>
              <a:rPr i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i="1" spc="-5" dirty="0">
                <a:solidFill>
                  <a:srgbClr val="C00000"/>
                </a:solidFill>
                <a:latin typeface="Times New Roman"/>
                <a:cs typeface="Times New Roman"/>
              </a:rPr>
              <a:t>заданий</a:t>
            </a:r>
            <a:r>
              <a:rPr i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КИМ</a:t>
            </a:r>
            <a:r>
              <a:rPr i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ОГЭ</a:t>
            </a:r>
            <a:r>
              <a:rPr i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i="1" spc="-5" dirty="0">
                <a:solidFill>
                  <a:srgbClr val="C00000"/>
                </a:solidFill>
                <a:latin typeface="Times New Roman"/>
                <a:cs typeface="Times New Roman"/>
              </a:rPr>
              <a:t>по</a:t>
            </a:r>
            <a:r>
              <a:rPr i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учебным</a:t>
            </a:r>
            <a:r>
              <a:rPr i="1" spc="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предметам.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5" dirty="0"/>
              <a:t>Допускается</a:t>
            </a:r>
            <a:r>
              <a:rPr spc="300" dirty="0"/>
              <a:t> </a:t>
            </a:r>
            <a:r>
              <a:rPr spc="-95" dirty="0"/>
              <a:t>использование</a:t>
            </a:r>
            <a:r>
              <a:rPr spc="295" dirty="0"/>
              <a:t> </a:t>
            </a:r>
            <a:r>
              <a:rPr spc="-100" dirty="0"/>
              <a:t>участником </a:t>
            </a:r>
            <a:r>
              <a:rPr spc="-600" dirty="0"/>
              <a:t> </a:t>
            </a:r>
            <a:r>
              <a:rPr spc="-105" dirty="0"/>
              <a:t>э</a:t>
            </a:r>
            <a:r>
              <a:rPr spc="-100" dirty="0"/>
              <a:t>кзаме</a:t>
            </a:r>
            <a:r>
              <a:rPr spc="-105" dirty="0"/>
              <a:t>н</a:t>
            </a:r>
            <a:r>
              <a:rPr spc="-100" dirty="0"/>
              <a:t>о</a:t>
            </a:r>
            <a:r>
              <a:rPr spc="-5" dirty="0"/>
              <a:t>в</a:t>
            </a:r>
            <a:r>
              <a:rPr spc="-229" dirty="0"/>
              <a:t> </a:t>
            </a:r>
            <a:r>
              <a:rPr spc="-105" dirty="0"/>
              <a:t>с</a:t>
            </a:r>
            <a:r>
              <a:rPr spc="-100" dirty="0"/>
              <a:t>ле</a:t>
            </a:r>
            <a:r>
              <a:rPr spc="-105" dirty="0"/>
              <a:t>д</a:t>
            </a:r>
            <a:r>
              <a:rPr spc="-100" dirty="0"/>
              <a:t>у</a:t>
            </a:r>
            <a:r>
              <a:rPr spc="-105" dirty="0"/>
              <a:t>ю</a:t>
            </a:r>
            <a:r>
              <a:rPr spc="-100" dirty="0"/>
              <a:t>щи</a:t>
            </a:r>
            <a:r>
              <a:rPr spc="-5" dirty="0"/>
              <a:t>х</a:t>
            </a:r>
            <a:r>
              <a:rPr spc="-220" dirty="0"/>
              <a:t> </a:t>
            </a:r>
            <a:r>
              <a:rPr spc="-105" dirty="0"/>
              <a:t>ср</a:t>
            </a:r>
            <a:r>
              <a:rPr spc="-100" dirty="0"/>
              <a:t>е</a:t>
            </a:r>
            <a:r>
              <a:rPr spc="-105" dirty="0"/>
              <a:t>дс</a:t>
            </a:r>
            <a:r>
              <a:rPr spc="-110" dirty="0"/>
              <a:t>т</a:t>
            </a:r>
            <a:r>
              <a:rPr spc="-100" dirty="0"/>
              <a:t>в</a:t>
            </a:r>
            <a:r>
              <a:rPr spc="-5" dirty="0"/>
              <a:t>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174117"/>
            <a:ext cx="7886700" cy="946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0" dirty="0"/>
              <a:t>Ш</a:t>
            </a:r>
            <a:r>
              <a:rPr sz="3200" spc="-95" dirty="0"/>
              <a:t>ка</a:t>
            </a:r>
            <a:r>
              <a:rPr sz="3200" spc="-90" dirty="0"/>
              <a:t>л</a:t>
            </a:r>
            <a:r>
              <a:rPr sz="3200" dirty="0"/>
              <a:t>а</a:t>
            </a:r>
            <a:r>
              <a:rPr sz="3200" spc="-250" dirty="0"/>
              <a:t> </a:t>
            </a:r>
            <a:r>
              <a:rPr sz="3200" spc="-105" dirty="0"/>
              <a:t>п</a:t>
            </a:r>
            <a:r>
              <a:rPr sz="3200" spc="-95" dirty="0"/>
              <a:t>е</a:t>
            </a:r>
            <a:r>
              <a:rPr sz="3200" spc="-100" dirty="0"/>
              <a:t>р</a:t>
            </a:r>
            <a:r>
              <a:rPr sz="3200" spc="-95" dirty="0"/>
              <a:t>ев</a:t>
            </a:r>
            <a:r>
              <a:rPr sz="3200" spc="-254" dirty="0"/>
              <a:t>о</a:t>
            </a:r>
            <a:r>
              <a:rPr sz="3200" spc="-95" dirty="0"/>
              <a:t>д</a:t>
            </a:r>
            <a:r>
              <a:rPr sz="3200" dirty="0"/>
              <a:t>а</a:t>
            </a:r>
            <a:r>
              <a:rPr sz="3200" spc="-235" dirty="0"/>
              <a:t> </a:t>
            </a:r>
            <a:r>
              <a:rPr sz="3200" spc="-100" dirty="0"/>
              <a:t>б</a:t>
            </a:r>
            <a:r>
              <a:rPr sz="3200" spc="-95" dirty="0"/>
              <a:t>а</a:t>
            </a:r>
            <a:r>
              <a:rPr sz="3200" spc="-90" dirty="0"/>
              <a:t>лл</a:t>
            </a:r>
            <a:r>
              <a:rPr sz="3200" spc="-100" dirty="0"/>
              <a:t>о</a:t>
            </a:r>
            <a:r>
              <a:rPr sz="3200" dirty="0"/>
              <a:t>в</a:t>
            </a:r>
            <a:r>
              <a:rPr sz="3200" spc="-235" dirty="0"/>
              <a:t> </a:t>
            </a:r>
            <a:r>
              <a:rPr sz="3200" spc="-95" dirty="0"/>
              <a:t>ОГ</a:t>
            </a:r>
            <a:r>
              <a:rPr sz="3200" dirty="0"/>
              <a:t>Э</a:t>
            </a:r>
            <a:r>
              <a:rPr sz="3200" spc="-229" dirty="0"/>
              <a:t> </a:t>
            </a:r>
            <a:r>
              <a:rPr sz="3200" dirty="0"/>
              <a:t>в</a:t>
            </a:r>
            <a:r>
              <a:rPr sz="3200" spc="-200" dirty="0"/>
              <a:t> </a:t>
            </a:r>
            <a:r>
              <a:rPr sz="3200" spc="-100" dirty="0"/>
              <a:t>оц</a:t>
            </a:r>
            <a:r>
              <a:rPr sz="3200" spc="-95" dirty="0"/>
              <a:t>е</a:t>
            </a:r>
            <a:r>
              <a:rPr sz="3200" spc="-100" dirty="0"/>
              <a:t>н</a:t>
            </a:r>
            <a:r>
              <a:rPr sz="3200" spc="-95" dirty="0"/>
              <a:t>к</a:t>
            </a:r>
            <a:r>
              <a:rPr sz="3200" dirty="0"/>
              <a:t>у</a:t>
            </a:r>
            <a:endParaRPr sz="3200"/>
          </a:p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sz="1400" b="0" spc="-80" dirty="0">
                <a:solidFill>
                  <a:srgbClr val="C00000"/>
                </a:solidFill>
                <a:latin typeface="Cambria"/>
                <a:cs typeface="Cambria"/>
              </a:rPr>
              <a:t>Шкала</a:t>
            </a:r>
            <a:r>
              <a:rPr sz="1400" b="0" spc="-18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-90" dirty="0">
                <a:solidFill>
                  <a:srgbClr val="C00000"/>
                </a:solidFill>
                <a:latin typeface="Cambria"/>
                <a:cs typeface="Cambria"/>
              </a:rPr>
              <a:t>перевода</a:t>
            </a:r>
            <a:r>
              <a:rPr sz="1400" b="0" spc="-19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-85" dirty="0">
                <a:solidFill>
                  <a:srgbClr val="C00000"/>
                </a:solidFill>
                <a:latin typeface="Cambria"/>
                <a:cs typeface="Cambria"/>
              </a:rPr>
              <a:t>первичныхбаллов</a:t>
            </a:r>
            <a:r>
              <a:rPr sz="1400" b="0" spc="-17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-65" dirty="0">
                <a:solidFill>
                  <a:srgbClr val="C00000"/>
                </a:solidFill>
                <a:latin typeface="Cambria"/>
                <a:cs typeface="Cambria"/>
              </a:rPr>
              <a:t>ОГЭ</a:t>
            </a:r>
            <a:r>
              <a:rPr sz="1400" b="0" spc="-19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-75" dirty="0">
                <a:solidFill>
                  <a:srgbClr val="C00000"/>
                </a:solidFill>
                <a:latin typeface="Cambria"/>
                <a:cs typeface="Cambria"/>
              </a:rPr>
              <a:t>воценкипопятибалльнойсистемеразработанаспециалистамиФИПИи </a:t>
            </a:r>
            <a:r>
              <a:rPr sz="1400" b="0" spc="-7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но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1400" b="0" spc="6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spc="-95" dirty="0">
                <a:solidFill>
                  <a:srgbClr val="C00000"/>
                </a:solidFill>
              </a:rPr>
              <a:t>р</a:t>
            </a:r>
            <a:r>
              <a:rPr sz="1400" spc="-100" dirty="0">
                <a:solidFill>
                  <a:srgbClr val="C00000"/>
                </a:solidFill>
              </a:rPr>
              <a:t>е</a:t>
            </a:r>
            <a:r>
              <a:rPr sz="1400" spc="-135" dirty="0">
                <a:solidFill>
                  <a:srgbClr val="C00000"/>
                </a:solidFill>
              </a:rPr>
              <a:t>к</a:t>
            </a:r>
            <a:r>
              <a:rPr sz="1400" spc="-95" dirty="0">
                <a:solidFill>
                  <a:srgbClr val="C00000"/>
                </a:solidFill>
              </a:rPr>
              <a:t>о</a:t>
            </a:r>
            <a:r>
              <a:rPr sz="1400" spc="-100" dirty="0">
                <a:solidFill>
                  <a:srgbClr val="C00000"/>
                </a:solidFill>
              </a:rPr>
              <a:t>ме</a:t>
            </a:r>
            <a:r>
              <a:rPr sz="1400" spc="-105" dirty="0">
                <a:solidFill>
                  <a:srgbClr val="C00000"/>
                </a:solidFill>
              </a:rPr>
              <a:t>н</a:t>
            </a:r>
            <a:r>
              <a:rPr sz="1400" spc="-110" dirty="0">
                <a:solidFill>
                  <a:srgbClr val="C00000"/>
                </a:solidFill>
              </a:rPr>
              <a:t>д</a:t>
            </a:r>
            <a:r>
              <a:rPr sz="1400" spc="-105" dirty="0">
                <a:solidFill>
                  <a:srgbClr val="C00000"/>
                </a:solidFill>
              </a:rPr>
              <a:t>а</a:t>
            </a:r>
            <a:r>
              <a:rPr sz="1400" spc="-135" dirty="0">
                <a:solidFill>
                  <a:srgbClr val="C00000"/>
                </a:solidFill>
              </a:rPr>
              <a:t>т</a:t>
            </a:r>
            <a:r>
              <a:rPr sz="1400" spc="-110" dirty="0">
                <a:solidFill>
                  <a:srgbClr val="C00000"/>
                </a:solidFill>
              </a:rPr>
              <a:t>е</a:t>
            </a:r>
            <a:r>
              <a:rPr sz="1400" spc="-100" dirty="0">
                <a:solidFill>
                  <a:srgbClr val="C00000"/>
                </a:solidFill>
              </a:rPr>
              <a:t>л</a:t>
            </a:r>
            <a:r>
              <a:rPr sz="1400" spc="-110" dirty="0">
                <a:solidFill>
                  <a:srgbClr val="C00000"/>
                </a:solidFill>
              </a:rPr>
              <a:t>ь</a:t>
            </a:r>
            <a:r>
              <a:rPr sz="1400" spc="-114" dirty="0">
                <a:solidFill>
                  <a:srgbClr val="C00000"/>
                </a:solidFill>
              </a:rPr>
              <a:t>н</a:t>
            </a:r>
            <a:r>
              <a:rPr sz="1400" spc="-100" dirty="0">
                <a:solidFill>
                  <a:srgbClr val="C00000"/>
                </a:solidFill>
              </a:rPr>
              <a:t>ы</a:t>
            </a:r>
            <a:r>
              <a:rPr sz="1400" spc="75" dirty="0">
                <a:solidFill>
                  <a:srgbClr val="C00000"/>
                </a:solidFill>
              </a:rPr>
              <a:t>й</a:t>
            </a:r>
            <a:r>
              <a:rPr sz="1400" spc="-130" dirty="0">
                <a:solidFill>
                  <a:srgbClr val="C00000"/>
                </a:solidFill>
              </a:rPr>
              <a:t>х</a:t>
            </a:r>
            <a:r>
              <a:rPr sz="1400" spc="-95" dirty="0">
                <a:solidFill>
                  <a:srgbClr val="C00000"/>
                </a:solidFill>
              </a:rPr>
              <a:t>ара</a:t>
            </a:r>
            <a:r>
              <a:rPr sz="1400" spc="-100" dirty="0">
                <a:solidFill>
                  <a:srgbClr val="C00000"/>
                </a:solidFill>
              </a:rPr>
              <a:t>к</a:t>
            </a:r>
            <a:r>
              <a:rPr sz="1400" spc="-120" dirty="0">
                <a:solidFill>
                  <a:srgbClr val="C00000"/>
                </a:solidFill>
              </a:rPr>
              <a:t>т</a:t>
            </a:r>
            <a:r>
              <a:rPr sz="1400" spc="-110" dirty="0">
                <a:solidFill>
                  <a:srgbClr val="C00000"/>
                </a:solidFill>
              </a:rPr>
              <a:t>е</a:t>
            </a:r>
            <a:r>
              <a:rPr sz="1400" spc="-105" dirty="0">
                <a:solidFill>
                  <a:srgbClr val="C00000"/>
                </a:solidFill>
              </a:rPr>
              <a:t>р</a:t>
            </a:r>
            <a:r>
              <a:rPr sz="1400" b="0" spc="80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Ка</a:t>
            </a:r>
            <a:r>
              <a:rPr sz="1400" b="0" spc="-70" dirty="0">
                <a:solidFill>
                  <a:srgbClr val="C00000"/>
                </a:solidFill>
                <a:latin typeface="Cambria"/>
                <a:cs typeface="Cambria"/>
              </a:rPr>
              <a:t>ж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1400" b="0" spc="-9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1400" b="0" spc="80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регио</a:t>
            </a:r>
            <a:r>
              <a:rPr sz="1400" b="0" spc="70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1400" b="0" spc="-9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1400" b="0" dirty="0">
                <a:solidFill>
                  <a:srgbClr val="C00000"/>
                </a:solidFill>
                <a:latin typeface="Cambria"/>
                <a:cs typeface="Cambria"/>
              </a:rPr>
              <a:t>Ф</a:t>
            </a:r>
            <a:r>
              <a:rPr sz="1400" b="0" spc="-19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прини</a:t>
            </a:r>
            <a:r>
              <a:rPr sz="1400" b="0" spc="-110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ае</a:t>
            </a:r>
            <a:r>
              <a:rPr sz="1400" b="0" spc="6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b="0" spc="-110" dirty="0">
                <a:solidFill>
                  <a:srgbClr val="C00000"/>
                </a:solidFill>
                <a:latin typeface="Cambria"/>
                <a:cs typeface="Cambria"/>
              </a:rPr>
              <a:t>тоят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ьн</a:t>
            </a:r>
            <a:r>
              <a:rPr sz="1400" b="0" spc="7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во</a:t>
            </a:r>
            <a:r>
              <a:rPr sz="1400" b="0" spc="85" dirty="0">
                <a:solidFill>
                  <a:srgbClr val="C00000"/>
                </a:solidFill>
                <a:latin typeface="Cambria"/>
                <a:cs typeface="Cambria"/>
              </a:rPr>
              <a:t>ю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b="0" spc="-110" dirty="0">
                <a:solidFill>
                  <a:srgbClr val="C00000"/>
                </a:solidFill>
                <a:latin typeface="Cambria"/>
                <a:cs typeface="Cambria"/>
              </a:rPr>
              <a:t>ем</a:t>
            </a:r>
            <a:r>
              <a:rPr sz="1400" b="0" spc="70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ц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ено</a:t>
            </a:r>
            <a:r>
              <a:rPr sz="1400" b="0" spc="-7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1400" b="0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6737" y="1311656"/>
            <a:ext cx="7359015" cy="474472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1725930" algn="l"/>
              </a:tabLst>
            </a:pPr>
            <a:r>
              <a:rPr sz="1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Русский</a:t>
            </a:r>
            <a:r>
              <a:rPr sz="1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язык</a:t>
            </a:r>
            <a:r>
              <a:rPr sz="1800" b="1" spc="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.	</a:t>
            </a:r>
            <a:r>
              <a:rPr sz="1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Максимальный</a:t>
            </a:r>
            <a:r>
              <a:rPr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 балл</a:t>
            </a:r>
            <a:r>
              <a:rPr sz="18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—</a:t>
            </a:r>
            <a:r>
              <a:rPr sz="18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33.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0-14</a:t>
            </a:r>
            <a:r>
              <a:rPr sz="18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баллов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соответствуют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оценке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«2»,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15-22</a:t>
            </a:r>
            <a:r>
              <a:rPr sz="1800" i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«3»,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434"/>
              </a:spcBef>
            </a:pP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23-28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оценка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«4»;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из них не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менее 4 баллов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за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грамотность (по критериям </a:t>
            </a:r>
            <a:r>
              <a:rPr sz="1800" spc="-43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ГК1–ГК4).</a:t>
            </a:r>
            <a:r>
              <a:rPr sz="1800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Если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критериям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ГК1–ГК4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обучающийся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набрал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менее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баллов,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выставляется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отметка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«3».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29-33</a:t>
            </a:r>
            <a:r>
              <a:rPr sz="18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«5»;</a:t>
            </a:r>
            <a:r>
              <a:rPr sz="1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из них не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менее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6</a:t>
            </a:r>
            <a:r>
              <a:rPr sz="1800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баллов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за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грамотность</a:t>
            </a:r>
            <a:r>
              <a:rPr sz="1800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(по критериям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ГК1–ГК4).</a:t>
            </a:r>
            <a:r>
              <a:rPr sz="1800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Если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критериям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ГК1–ГК4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обучающийся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набрал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менее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баллов,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выставляется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отметка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«4».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Математика.</a:t>
            </a:r>
            <a:r>
              <a:rPr sz="1800" b="1" spc="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Максимальный</a:t>
            </a:r>
            <a:r>
              <a:rPr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 балл —</a:t>
            </a:r>
            <a:r>
              <a:rPr sz="1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C00000"/>
                </a:solidFill>
                <a:latin typeface="Times New Roman"/>
                <a:cs typeface="Times New Roman"/>
              </a:rPr>
              <a:t>31.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0-7</a:t>
            </a:r>
            <a:r>
              <a:rPr sz="18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баллов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соответствуют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оценке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«2»,</a:t>
            </a:r>
            <a:endParaRPr sz="1800">
              <a:latin typeface="Times New Roman"/>
              <a:cs typeface="Times New Roman"/>
            </a:endParaRPr>
          </a:p>
          <a:p>
            <a:pPr marL="12700" marR="689610">
              <a:lnSpc>
                <a:spcPct val="120000"/>
              </a:lnSpc>
            </a:pP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8-14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оценка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«3»,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из них не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менее 2 балов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по </a:t>
            </a:r>
            <a:r>
              <a:rPr sz="1800" spc="-20" dirty="0">
                <a:solidFill>
                  <a:srgbClr val="C00000"/>
                </a:solidFill>
                <a:latin typeface="Times New Roman"/>
                <a:cs typeface="Times New Roman"/>
              </a:rPr>
              <a:t>модулю </a:t>
            </a:r>
            <a:r>
              <a:rPr sz="1800" spc="-15" dirty="0">
                <a:solidFill>
                  <a:srgbClr val="C00000"/>
                </a:solidFill>
                <a:latin typeface="Times New Roman"/>
                <a:cs typeface="Times New Roman"/>
              </a:rPr>
              <a:t>«Геометрия» </a:t>
            </a:r>
            <a:r>
              <a:rPr sz="1800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15-21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оценка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«4»,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из них не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менее 2 балов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по </a:t>
            </a:r>
            <a:r>
              <a:rPr sz="1800" spc="-20" dirty="0">
                <a:solidFill>
                  <a:srgbClr val="C00000"/>
                </a:solidFill>
                <a:latin typeface="Times New Roman"/>
                <a:cs typeface="Times New Roman"/>
              </a:rPr>
              <a:t>модулю </a:t>
            </a:r>
            <a:r>
              <a:rPr sz="1800" spc="-15" dirty="0">
                <a:solidFill>
                  <a:srgbClr val="C00000"/>
                </a:solidFill>
                <a:latin typeface="Times New Roman"/>
                <a:cs typeface="Times New Roman"/>
              </a:rPr>
              <a:t>«Геометрия» </a:t>
            </a:r>
            <a:r>
              <a:rPr sz="1800" spc="-43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001F5F"/>
                </a:solidFill>
                <a:latin typeface="Times New Roman"/>
                <a:cs typeface="Times New Roman"/>
              </a:rPr>
              <a:t>22-31</a:t>
            </a:r>
            <a:r>
              <a:rPr sz="18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-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оценка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«5»;</a:t>
            </a:r>
            <a:r>
              <a:rPr sz="1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из</a:t>
            </a:r>
            <a:r>
              <a:rPr sz="1800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них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не</a:t>
            </a:r>
            <a:r>
              <a:rPr sz="1800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менее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sz="1800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балов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по</a:t>
            </a:r>
            <a:r>
              <a:rPr sz="1800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C00000"/>
                </a:solidFill>
                <a:latin typeface="Times New Roman"/>
                <a:cs typeface="Times New Roman"/>
              </a:rPr>
              <a:t>модулю</a:t>
            </a:r>
            <a:r>
              <a:rPr sz="1800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Times New Roman"/>
                <a:cs typeface="Times New Roman"/>
              </a:rPr>
              <a:t>«Геометрия»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69811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95" dirty="0"/>
              <a:t>Шка</a:t>
            </a:r>
            <a:r>
              <a:rPr sz="3200" spc="-90" dirty="0"/>
              <a:t>л</a:t>
            </a:r>
            <a:r>
              <a:rPr sz="3200" dirty="0"/>
              <a:t>а</a:t>
            </a:r>
            <a:r>
              <a:rPr sz="3200" spc="-250" dirty="0"/>
              <a:t> </a:t>
            </a:r>
            <a:r>
              <a:rPr sz="3200" spc="-105" dirty="0"/>
              <a:t>п</a:t>
            </a:r>
            <a:r>
              <a:rPr sz="3200" spc="-95" dirty="0"/>
              <a:t>е</a:t>
            </a:r>
            <a:r>
              <a:rPr sz="3200" spc="-100" dirty="0"/>
              <a:t>р</a:t>
            </a:r>
            <a:r>
              <a:rPr sz="3200" spc="-95" dirty="0"/>
              <a:t>ев</a:t>
            </a:r>
            <a:r>
              <a:rPr sz="3200" spc="-254" dirty="0"/>
              <a:t>о</a:t>
            </a:r>
            <a:r>
              <a:rPr sz="3200" spc="-95" dirty="0"/>
              <a:t>д</a:t>
            </a:r>
            <a:r>
              <a:rPr sz="3200" dirty="0"/>
              <a:t>а</a:t>
            </a:r>
            <a:r>
              <a:rPr sz="3200" spc="-235" dirty="0"/>
              <a:t> </a:t>
            </a:r>
            <a:r>
              <a:rPr sz="3200" spc="-100" dirty="0"/>
              <a:t>б</a:t>
            </a:r>
            <a:r>
              <a:rPr sz="3200" spc="-95" dirty="0"/>
              <a:t>а</a:t>
            </a:r>
            <a:r>
              <a:rPr sz="3200" spc="-90" dirty="0"/>
              <a:t>лл</a:t>
            </a:r>
            <a:r>
              <a:rPr sz="3200" spc="-100" dirty="0"/>
              <a:t>о</a:t>
            </a:r>
            <a:r>
              <a:rPr sz="3200" dirty="0"/>
              <a:t>в</a:t>
            </a:r>
            <a:r>
              <a:rPr sz="3200" spc="-235" dirty="0"/>
              <a:t> </a:t>
            </a:r>
            <a:r>
              <a:rPr sz="3200" spc="-95" dirty="0"/>
              <a:t>ОГ</a:t>
            </a:r>
            <a:r>
              <a:rPr sz="3200" dirty="0"/>
              <a:t>Э</a:t>
            </a:r>
            <a:r>
              <a:rPr sz="3200" spc="-229" dirty="0"/>
              <a:t> </a:t>
            </a:r>
            <a:r>
              <a:rPr sz="3200" dirty="0"/>
              <a:t>в</a:t>
            </a:r>
            <a:r>
              <a:rPr sz="3200" spc="-200" dirty="0"/>
              <a:t> </a:t>
            </a:r>
            <a:r>
              <a:rPr sz="3200" spc="-100" dirty="0"/>
              <a:t>оц</a:t>
            </a:r>
            <a:r>
              <a:rPr sz="3200" spc="-95" dirty="0"/>
              <a:t>е</a:t>
            </a:r>
            <a:r>
              <a:rPr sz="3200" spc="-100" dirty="0"/>
              <a:t>н</a:t>
            </a:r>
            <a:r>
              <a:rPr sz="3200" spc="-95" dirty="0"/>
              <a:t>к</a:t>
            </a:r>
            <a:r>
              <a:rPr sz="3200" dirty="0"/>
              <a:t>у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384428"/>
            <a:ext cx="7770495" cy="5760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05" dirty="0">
                <a:solidFill>
                  <a:srgbClr val="C00000"/>
                </a:solidFill>
                <a:latin typeface="Cambria"/>
                <a:cs typeface="Cambria"/>
              </a:rPr>
              <a:t>Ш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ка</a:t>
            </a:r>
            <a:r>
              <a:rPr sz="1400" spc="-105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140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spc="-204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перев</a:t>
            </a:r>
            <a:r>
              <a:rPr sz="1400" spc="-135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140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spc="-2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первичн</a:t>
            </a:r>
            <a:r>
              <a:rPr sz="1400" spc="-105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1400" spc="65" dirty="0">
                <a:solidFill>
                  <a:srgbClr val="C00000"/>
                </a:solidFill>
                <a:latin typeface="Cambria"/>
                <a:cs typeface="Cambria"/>
              </a:rPr>
              <a:t>х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ба</a:t>
            </a:r>
            <a:r>
              <a:rPr sz="1400" spc="-105" dirty="0">
                <a:solidFill>
                  <a:srgbClr val="C00000"/>
                </a:solidFill>
                <a:latin typeface="Cambria"/>
                <a:cs typeface="Cambria"/>
              </a:rPr>
              <a:t>лл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1400" spc="-19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spc="-105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1400" dirty="0">
                <a:solidFill>
                  <a:srgbClr val="C00000"/>
                </a:solidFill>
                <a:latin typeface="Cambria"/>
                <a:cs typeface="Cambria"/>
              </a:rPr>
              <a:t>Э</a:t>
            </a:r>
            <a:r>
              <a:rPr sz="1400" spc="-2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spc="114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ц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енк</a:t>
            </a:r>
            <a:r>
              <a:rPr sz="1400" spc="7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1400" spc="95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пя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иба</a:t>
            </a:r>
            <a:r>
              <a:rPr sz="1400" spc="-105" dirty="0">
                <a:solidFill>
                  <a:srgbClr val="C00000"/>
                </a:solidFill>
                <a:latin typeface="Cambria"/>
                <a:cs typeface="Cambria"/>
              </a:rPr>
              <a:t>лл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ьн</a:t>
            </a:r>
            <a:r>
              <a:rPr sz="1400" spc="-11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spc="70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spc="-11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1400" spc="-110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1400" spc="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ра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з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раб</a:t>
            </a:r>
            <a:r>
              <a:rPr sz="1400" spc="-125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spc="-11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spc="-110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1400" spc="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пе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ц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иа</a:t>
            </a:r>
            <a:r>
              <a:rPr sz="1400" spc="-105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1400" spc="-11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1400" spc="-10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spc="-11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spc="-110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1400" spc="7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ФИ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1400" dirty="0">
                <a:solidFill>
                  <a:srgbClr val="C00000"/>
                </a:solidFill>
                <a:latin typeface="Cambria"/>
                <a:cs typeface="Cambria"/>
              </a:rPr>
              <a:t>И  </a:t>
            </a:r>
            <a:r>
              <a:rPr sz="1400" spc="10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но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1400" spc="7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b="1" spc="-95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1400" b="1" spc="-10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1400" b="1" spc="-13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1400" b="1" spc="-95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b="1" spc="-100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1400" b="1" spc="-11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1400" b="1" spc="-10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1400" b="1" spc="-110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1400" b="1" spc="-105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b="1" spc="-13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b="1" spc="-11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1400" b="1" spc="-100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1400" b="1" spc="-110" dirty="0">
                <a:solidFill>
                  <a:srgbClr val="C00000"/>
                </a:solidFill>
                <a:latin typeface="Cambria"/>
                <a:cs typeface="Cambria"/>
              </a:rPr>
              <a:t>ь</a:t>
            </a:r>
            <a:r>
              <a:rPr sz="1400" b="1" spc="-10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1400" b="1" spc="-11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1400" b="1" spc="7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1400" b="1" spc="-130" dirty="0">
                <a:solidFill>
                  <a:srgbClr val="C00000"/>
                </a:solidFill>
                <a:latin typeface="Cambria"/>
                <a:cs typeface="Cambria"/>
              </a:rPr>
              <a:t>х</a:t>
            </a:r>
            <a:r>
              <a:rPr sz="1400" b="1" spc="-95" dirty="0">
                <a:solidFill>
                  <a:srgbClr val="C00000"/>
                </a:solidFill>
                <a:latin typeface="Cambria"/>
                <a:cs typeface="Cambria"/>
              </a:rPr>
              <a:t>ара</a:t>
            </a:r>
            <a:r>
              <a:rPr sz="1400" b="1" spc="-100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1400" b="1" spc="-12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b="1" spc="-11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1400" b="1" spc="-105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1400" spc="80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Ка</a:t>
            </a:r>
            <a:r>
              <a:rPr sz="1400" spc="-70" dirty="0">
                <a:solidFill>
                  <a:srgbClr val="C00000"/>
                </a:solidFill>
                <a:latin typeface="Cambria"/>
                <a:cs typeface="Cambria"/>
              </a:rPr>
              <a:t>ж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1400" spc="-90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1400" spc="80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регио</a:t>
            </a:r>
            <a:r>
              <a:rPr sz="1400" spc="80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1400" spc="-90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1400" dirty="0">
                <a:solidFill>
                  <a:srgbClr val="C00000"/>
                </a:solidFill>
                <a:latin typeface="Cambria"/>
                <a:cs typeface="Cambria"/>
              </a:rPr>
              <a:t>Ф</a:t>
            </a:r>
            <a:r>
              <a:rPr sz="1400" spc="-204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прини</a:t>
            </a:r>
            <a:r>
              <a:rPr sz="1400" spc="-110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ае</a:t>
            </a:r>
            <a:r>
              <a:rPr sz="1400" spc="6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spc="-10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spc="-110" dirty="0">
                <a:solidFill>
                  <a:srgbClr val="C00000"/>
                </a:solidFill>
                <a:latin typeface="Cambria"/>
                <a:cs typeface="Cambria"/>
              </a:rPr>
              <a:t>тоят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1400" spc="-105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ьн</a:t>
            </a:r>
            <a:r>
              <a:rPr sz="1400" spc="7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во</a:t>
            </a:r>
            <a:r>
              <a:rPr sz="1400" spc="85" dirty="0">
                <a:solidFill>
                  <a:srgbClr val="C00000"/>
                </a:solidFill>
                <a:latin typeface="Cambria"/>
                <a:cs typeface="Cambria"/>
              </a:rPr>
              <a:t>ю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spc="-11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1400" spc="-110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1400" spc="60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spc="-95" dirty="0">
                <a:solidFill>
                  <a:srgbClr val="C00000"/>
                </a:solidFill>
                <a:latin typeface="Cambria"/>
                <a:cs typeface="Cambria"/>
              </a:rPr>
              <a:t>ц</a:t>
            </a:r>
            <a:r>
              <a:rPr sz="1400" spc="-100" dirty="0">
                <a:solidFill>
                  <a:srgbClr val="C00000"/>
                </a:solidFill>
                <a:latin typeface="Cambria"/>
                <a:cs typeface="Cambria"/>
              </a:rPr>
              <a:t>ено</a:t>
            </a:r>
            <a:r>
              <a:rPr sz="1400" spc="-75" dirty="0">
                <a:solidFill>
                  <a:srgbClr val="C00000"/>
                </a:solidFill>
                <a:latin typeface="Cambria"/>
                <a:cs typeface="Cambria"/>
              </a:rPr>
              <a:t>к</a:t>
            </a:r>
            <a:r>
              <a:rPr sz="1400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Cambria"/>
              <a:cs typeface="Cambria"/>
            </a:endParaRPr>
          </a:p>
          <a:p>
            <a:pPr marL="65405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Обществознание.</a:t>
            </a:r>
            <a:r>
              <a:rPr sz="20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Максимальный</a:t>
            </a:r>
            <a:r>
              <a:rPr sz="20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балл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—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35.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0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0-13</a:t>
            </a:r>
            <a:r>
              <a:rPr sz="2000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баллов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соответствуют оценке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«2»,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0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14-22</a:t>
            </a:r>
            <a:r>
              <a:rPr sz="2000" i="1" spc="-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«3»,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0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23-29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«4»,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0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30-35</a:t>
            </a:r>
            <a:r>
              <a:rPr sz="20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«5»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0"/>
              </a:spcBef>
            </a:pP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Биология.</a:t>
            </a:r>
            <a:r>
              <a:rPr sz="20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Максимальный</a:t>
            </a:r>
            <a:r>
              <a:rPr sz="20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балл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—</a:t>
            </a:r>
            <a:r>
              <a:rPr sz="20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45.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4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0-12</a:t>
            </a:r>
            <a:r>
              <a:rPr sz="2000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баллов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соответствуют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оценке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«2»,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0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13-24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«3»,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0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25-35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«4»,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0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36-45</a:t>
            </a:r>
            <a:r>
              <a:rPr sz="20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«5»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0"/>
              </a:spcBef>
            </a:pP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История.</a:t>
            </a:r>
            <a:r>
              <a:rPr sz="20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Максимальный</a:t>
            </a:r>
            <a:r>
              <a:rPr sz="20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балл</a:t>
            </a:r>
            <a:r>
              <a:rPr sz="20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—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44.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0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0-9</a:t>
            </a:r>
            <a:r>
              <a:rPr sz="20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баллов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соответствуют оценке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«2»,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0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10-19</a:t>
            </a:r>
            <a:r>
              <a:rPr sz="2000" i="1" spc="4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«3»,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0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20-27</a:t>
            </a:r>
            <a:r>
              <a:rPr sz="20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«4»,</a:t>
            </a:r>
            <a:endParaRPr sz="20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244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28-34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«5»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5541" y="1124737"/>
            <a:ext cx="7849234" cy="5233035"/>
          </a:xfrm>
          <a:custGeom>
            <a:avLst/>
            <a:gdLst/>
            <a:ahLst/>
            <a:cxnLst/>
            <a:rect l="l" t="t" r="r" b="b"/>
            <a:pathLst>
              <a:path w="7849234" h="5233035">
                <a:moveTo>
                  <a:pt x="7848854" y="0"/>
                </a:moveTo>
                <a:lnTo>
                  <a:pt x="0" y="0"/>
                </a:lnTo>
                <a:lnTo>
                  <a:pt x="0" y="5232654"/>
                </a:lnTo>
                <a:lnTo>
                  <a:pt x="7848854" y="5232654"/>
                </a:lnTo>
                <a:lnTo>
                  <a:pt x="78488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2424" y="1433576"/>
            <a:ext cx="7292975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Физика.</a:t>
            </a:r>
            <a:r>
              <a:rPr sz="20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Максимальный</a:t>
            </a:r>
            <a:r>
              <a:rPr sz="20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балл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—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43.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0-10</a:t>
            </a:r>
            <a:r>
              <a:rPr sz="2000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баллов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соответствуют оценке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«2»,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11-21</a:t>
            </a:r>
            <a:r>
              <a:rPr sz="2000" i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«3»,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22-33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«4»,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34-43</a:t>
            </a:r>
            <a:r>
              <a:rPr sz="20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«5»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Химия.</a:t>
            </a:r>
            <a:r>
              <a:rPr sz="20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Максимальный</a:t>
            </a:r>
            <a:r>
              <a:rPr sz="20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балл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—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40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C00000"/>
                </a:solidFill>
                <a:latin typeface="Times New Roman"/>
                <a:cs typeface="Times New Roman"/>
              </a:rPr>
              <a:t>(без</a:t>
            </a:r>
            <a:r>
              <a:rPr sz="2000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реального</a:t>
            </a:r>
            <a:r>
              <a:rPr sz="2000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Times New Roman"/>
                <a:cs typeface="Times New Roman"/>
              </a:rPr>
              <a:t>эксперимента)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0-9</a:t>
            </a:r>
            <a:r>
              <a:rPr sz="20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баллов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соответствуют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оценке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«2»,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10-20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«3»,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21-30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«4»,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31-40</a:t>
            </a:r>
            <a:r>
              <a:rPr sz="20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«5»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Литература.</a:t>
            </a:r>
            <a:r>
              <a:rPr sz="20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Максимальный</a:t>
            </a:r>
            <a:r>
              <a:rPr sz="20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балл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—</a:t>
            </a:r>
            <a:r>
              <a:rPr sz="20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39.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0-13</a:t>
            </a:r>
            <a:r>
              <a:rPr sz="2000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баллов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соответствуют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оценке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«2»,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14-22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«3»,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23-31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«4»,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32-39</a:t>
            </a:r>
            <a:r>
              <a:rPr sz="20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«5»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0"/>
            <a:ext cx="7290434" cy="1160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95" dirty="0"/>
              <a:t>Шка</a:t>
            </a:r>
            <a:r>
              <a:rPr sz="3200" spc="-90" dirty="0"/>
              <a:t>л</a:t>
            </a:r>
            <a:r>
              <a:rPr sz="3200" dirty="0"/>
              <a:t>а</a:t>
            </a:r>
            <a:r>
              <a:rPr sz="3200" spc="-250" dirty="0"/>
              <a:t> </a:t>
            </a:r>
            <a:r>
              <a:rPr sz="3200" spc="-105" dirty="0"/>
              <a:t>п</a:t>
            </a:r>
            <a:r>
              <a:rPr sz="3200" spc="-95" dirty="0"/>
              <a:t>е</a:t>
            </a:r>
            <a:r>
              <a:rPr sz="3200" spc="-100" dirty="0"/>
              <a:t>р</a:t>
            </a:r>
            <a:r>
              <a:rPr sz="3200" spc="-95" dirty="0"/>
              <a:t>ев</a:t>
            </a:r>
            <a:r>
              <a:rPr sz="3200" spc="-254" dirty="0"/>
              <a:t>о</a:t>
            </a:r>
            <a:r>
              <a:rPr sz="3200" spc="-95" dirty="0"/>
              <a:t>д</a:t>
            </a:r>
            <a:r>
              <a:rPr sz="3200" dirty="0"/>
              <a:t>а</a:t>
            </a:r>
            <a:r>
              <a:rPr sz="3200" spc="-235" dirty="0"/>
              <a:t> </a:t>
            </a:r>
            <a:r>
              <a:rPr sz="3200" spc="-100" dirty="0"/>
              <a:t>б</a:t>
            </a:r>
            <a:r>
              <a:rPr sz="3200" spc="-95" dirty="0"/>
              <a:t>а</a:t>
            </a:r>
            <a:r>
              <a:rPr sz="3200" spc="-90" dirty="0"/>
              <a:t>лл</a:t>
            </a:r>
            <a:r>
              <a:rPr sz="3200" spc="-100" dirty="0"/>
              <a:t>о</a:t>
            </a:r>
            <a:r>
              <a:rPr sz="3200" dirty="0"/>
              <a:t>в</a:t>
            </a:r>
            <a:r>
              <a:rPr sz="3200" spc="-235" dirty="0"/>
              <a:t> </a:t>
            </a:r>
            <a:r>
              <a:rPr sz="3200" spc="-95" dirty="0"/>
              <a:t>ОГ</a:t>
            </a:r>
            <a:r>
              <a:rPr sz="3200" dirty="0"/>
              <a:t>Э</a:t>
            </a:r>
            <a:r>
              <a:rPr sz="3200" spc="-229" dirty="0"/>
              <a:t> </a:t>
            </a:r>
            <a:r>
              <a:rPr sz="3200" dirty="0"/>
              <a:t>в</a:t>
            </a:r>
            <a:r>
              <a:rPr sz="3200" spc="-200" dirty="0"/>
              <a:t> </a:t>
            </a:r>
            <a:r>
              <a:rPr sz="3200" spc="-100" dirty="0"/>
              <a:t>оц</a:t>
            </a:r>
            <a:r>
              <a:rPr sz="3200" spc="-95" dirty="0"/>
              <a:t>е</a:t>
            </a:r>
            <a:r>
              <a:rPr sz="3200" spc="-100" dirty="0"/>
              <a:t>н</a:t>
            </a:r>
            <a:r>
              <a:rPr sz="3200" spc="-95" dirty="0"/>
              <a:t>к</a:t>
            </a:r>
            <a:r>
              <a:rPr sz="3200" dirty="0"/>
              <a:t>у</a:t>
            </a:r>
            <a:endParaRPr sz="3200"/>
          </a:p>
          <a:p>
            <a:pPr marL="12700" marR="5080">
              <a:lnSpc>
                <a:spcPct val="100000"/>
              </a:lnSpc>
              <a:spcBef>
                <a:spcPts val="55"/>
              </a:spcBef>
            </a:pP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Шка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1400" b="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b="0" spc="-204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ерев</a:t>
            </a:r>
            <a:r>
              <a:rPr sz="1400" b="0" spc="-135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r>
              <a:rPr sz="1400" b="0" spc="9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ервичн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ы</a:t>
            </a:r>
            <a:r>
              <a:rPr sz="1400" b="0" spc="60" dirty="0">
                <a:solidFill>
                  <a:srgbClr val="C00000"/>
                </a:solidFill>
                <a:latin typeface="Cambria"/>
                <a:cs typeface="Cambria"/>
              </a:rPr>
              <a:t>х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лл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b="0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1400" b="0" spc="-19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1400" b="0" dirty="0">
                <a:solidFill>
                  <a:srgbClr val="C00000"/>
                </a:solidFill>
                <a:latin typeface="Cambria"/>
                <a:cs typeface="Cambria"/>
              </a:rPr>
              <a:t>Э</a:t>
            </a:r>
            <a:r>
              <a:rPr sz="1400" b="0" spc="-2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114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ц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енк</a:t>
            </a:r>
            <a:r>
              <a:rPr sz="1400" b="0" spc="7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1400" b="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b="0" spc="-2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я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лл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ьн</a:t>
            </a:r>
            <a:r>
              <a:rPr sz="1400" b="0" spc="-114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b="0" spc="65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b="0" spc="-11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1400" b="0" spc="-110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1400" b="0" spc="8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ра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з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ра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1400" b="0" spc="-125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1400" b="0" spc="-11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b="0" spc="-110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1400" b="0" spc="8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п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1400" b="0" spc="-95" dirty="0">
                <a:solidFill>
                  <a:srgbClr val="C00000"/>
                </a:solidFill>
                <a:latin typeface="Cambria"/>
                <a:cs typeface="Cambria"/>
              </a:rPr>
              <a:t>ц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иа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л</a:t>
            </a:r>
            <a:r>
              <a:rPr sz="1400" b="0" spc="-11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1400" b="0" spc="-10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1400" b="0" spc="-110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1400" b="0" spc="-10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1400" b="0" spc="-110" dirty="0">
                <a:solidFill>
                  <a:srgbClr val="C00000"/>
                </a:solidFill>
                <a:latin typeface="Cambria"/>
                <a:cs typeface="Cambria"/>
              </a:rPr>
              <a:t>м</a:t>
            </a:r>
            <a:r>
              <a:rPr sz="1400" b="0" dirty="0">
                <a:solidFill>
                  <a:srgbClr val="C00000"/>
                </a:solidFill>
                <a:latin typeface="Cambria"/>
                <a:cs typeface="Cambria"/>
              </a:rPr>
              <a:t>и  </a:t>
            </a:r>
            <a:r>
              <a:rPr sz="1400" b="0" spc="-75" dirty="0">
                <a:solidFill>
                  <a:srgbClr val="C00000"/>
                </a:solidFill>
                <a:latin typeface="Cambria"/>
                <a:cs typeface="Cambria"/>
              </a:rPr>
              <a:t>ФИПИиносит</a:t>
            </a:r>
            <a:r>
              <a:rPr sz="1400" spc="-75" dirty="0">
                <a:solidFill>
                  <a:srgbClr val="C00000"/>
                </a:solidFill>
              </a:rPr>
              <a:t>рекомендательныйхарактер</a:t>
            </a:r>
            <a:r>
              <a:rPr sz="1400" b="0" spc="-75" dirty="0">
                <a:solidFill>
                  <a:srgbClr val="C00000"/>
                </a:solidFill>
                <a:latin typeface="Cambria"/>
                <a:cs typeface="Cambria"/>
              </a:rPr>
              <a:t>.КаждыйрегионРФ </a:t>
            </a:r>
            <a:r>
              <a:rPr sz="1400" b="0" spc="-85" dirty="0">
                <a:solidFill>
                  <a:srgbClr val="C00000"/>
                </a:solidFill>
                <a:latin typeface="Cambria"/>
                <a:cs typeface="Cambria"/>
              </a:rPr>
              <a:t>принимаетсамостоятельносвою </a:t>
            </a:r>
            <a:r>
              <a:rPr sz="1400" b="0" spc="-80" dirty="0">
                <a:solidFill>
                  <a:srgbClr val="C00000"/>
                </a:solidFill>
                <a:latin typeface="Cambria"/>
                <a:cs typeface="Cambria"/>
              </a:rPr>
              <a:t> системуоценок.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3532" y="1196682"/>
            <a:ext cx="7920990" cy="5255260"/>
          </a:xfrm>
          <a:custGeom>
            <a:avLst/>
            <a:gdLst/>
            <a:ahLst/>
            <a:cxnLst/>
            <a:rect l="l" t="t" r="r" b="b"/>
            <a:pathLst>
              <a:path w="7920990" h="5255260">
                <a:moveTo>
                  <a:pt x="7920863" y="0"/>
                </a:moveTo>
                <a:lnTo>
                  <a:pt x="0" y="0"/>
                </a:lnTo>
                <a:lnTo>
                  <a:pt x="0" y="5255133"/>
                </a:lnTo>
                <a:lnTo>
                  <a:pt x="7920863" y="5255133"/>
                </a:lnTo>
                <a:lnTo>
                  <a:pt x="79208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0491" y="1364361"/>
            <a:ext cx="6877684" cy="4904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Информатика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20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ИКТ.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Максимальный</a:t>
            </a:r>
            <a:r>
              <a:rPr sz="20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балл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—</a:t>
            </a:r>
            <a:r>
              <a:rPr sz="20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19.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0-4</a:t>
            </a:r>
            <a:r>
              <a:rPr sz="20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баллов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соответствуют оценке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«2»,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5-10</a:t>
            </a:r>
            <a:r>
              <a:rPr sz="2000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«3»,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11-16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«4»,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17-19</a:t>
            </a:r>
            <a:r>
              <a:rPr sz="20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«5»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География.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Максимальный</a:t>
            </a:r>
            <a:r>
              <a:rPr sz="2000" b="1" spc="-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балл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 —</a:t>
            </a:r>
            <a:r>
              <a:rPr sz="20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31.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0-11</a:t>
            </a:r>
            <a:r>
              <a:rPr sz="2000" i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баллов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соответствуют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оценке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«2»,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12-18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«3»,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19-25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«4»,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26-31</a:t>
            </a:r>
            <a:r>
              <a:rPr sz="2000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«5»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Иностранные</a:t>
            </a:r>
            <a:r>
              <a:rPr sz="20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языки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(английский,</a:t>
            </a:r>
            <a:r>
              <a:rPr sz="20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немецкий,</a:t>
            </a:r>
            <a:r>
              <a:rPr sz="20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французский,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испанский).</a:t>
            </a:r>
            <a:r>
              <a:rPr sz="20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Максимальный</a:t>
            </a:r>
            <a:r>
              <a:rPr sz="20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балл</a:t>
            </a:r>
            <a:r>
              <a:rPr sz="20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—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68.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0-28</a:t>
            </a:r>
            <a:r>
              <a:rPr sz="2000" i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баллов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соответствуют оценке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«2»,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29-45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«3»,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46-57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«4»,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Times New Roman"/>
                <a:cs typeface="Times New Roman"/>
              </a:rPr>
              <a:t>58-68</a:t>
            </a:r>
            <a:r>
              <a:rPr sz="2000" i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«5»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46303" y="0"/>
            <a:ext cx="7292340" cy="1160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0" dirty="0"/>
              <a:t>Шка</a:t>
            </a:r>
            <a:r>
              <a:rPr sz="3200" spc="-95" dirty="0"/>
              <a:t>л</a:t>
            </a:r>
            <a:r>
              <a:rPr sz="3200" dirty="0"/>
              <a:t>а</a:t>
            </a:r>
            <a:r>
              <a:rPr sz="3200" spc="-250" dirty="0"/>
              <a:t> </a:t>
            </a:r>
            <a:r>
              <a:rPr sz="3200" spc="-105" dirty="0"/>
              <a:t>п</a:t>
            </a:r>
            <a:r>
              <a:rPr sz="3200" spc="-100" dirty="0"/>
              <a:t>е</a:t>
            </a:r>
            <a:r>
              <a:rPr sz="3200" spc="-105" dirty="0"/>
              <a:t>р</a:t>
            </a:r>
            <a:r>
              <a:rPr sz="3200" spc="-100" dirty="0"/>
              <a:t>е</a:t>
            </a:r>
            <a:r>
              <a:rPr sz="3200" spc="-95" dirty="0"/>
              <a:t>в</a:t>
            </a:r>
            <a:r>
              <a:rPr sz="3200" spc="-254" dirty="0"/>
              <a:t>о</a:t>
            </a:r>
            <a:r>
              <a:rPr sz="3200" spc="-95" dirty="0"/>
              <a:t>д</a:t>
            </a:r>
            <a:r>
              <a:rPr sz="3200" dirty="0"/>
              <a:t>а</a:t>
            </a:r>
            <a:r>
              <a:rPr sz="3200" spc="-240" dirty="0"/>
              <a:t> </a:t>
            </a:r>
            <a:r>
              <a:rPr sz="3200" spc="-105" dirty="0"/>
              <a:t>б</a:t>
            </a:r>
            <a:r>
              <a:rPr sz="3200" spc="-100" dirty="0"/>
              <a:t>а</a:t>
            </a:r>
            <a:r>
              <a:rPr sz="3200" spc="-95" dirty="0"/>
              <a:t>лл</a:t>
            </a:r>
            <a:r>
              <a:rPr sz="3200" spc="-100" dirty="0"/>
              <a:t>о</a:t>
            </a:r>
            <a:r>
              <a:rPr sz="3200" dirty="0"/>
              <a:t>в</a:t>
            </a:r>
            <a:r>
              <a:rPr sz="3200" spc="-235" dirty="0"/>
              <a:t> </a:t>
            </a:r>
            <a:r>
              <a:rPr sz="3200" spc="-95" dirty="0"/>
              <a:t>О</a:t>
            </a:r>
            <a:r>
              <a:rPr sz="3200" spc="-100" dirty="0"/>
              <a:t>Г</a:t>
            </a:r>
            <a:r>
              <a:rPr sz="3200" dirty="0"/>
              <a:t>Э</a:t>
            </a:r>
            <a:r>
              <a:rPr sz="3200" spc="-229" dirty="0"/>
              <a:t> </a:t>
            </a:r>
            <a:r>
              <a:rPr sz="3200" dirty="0"/>
              <a:t>в</a:t>
            </a:r>
            <a:r>
              <a:rPr sz="3200" spc="-200" dirty="0"/>
              <a:t> </a:t>
            </a:r>
            <a:r>
              <a:rPr sz="3200" spc="-100" dirty="0"/>
              <a:t>оценк</a:t>
            </a:r>
            <a:r>
              <a:rPr sz="3200" dirty="0"/>
              <a:t>у</a:t>
            </a:r>
            <a:endParaRPr sz="3200"/>
          </a:p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sz="1400" b="0" spc="-80" dirty="0">
                <a:solidFill>
                  <a:srgbClr val="C00000"/>
                </a:solidFill>
                <a:latin typeface="Cambria"/>
                <a:cs typeface="Cambria"/>
              </a:rPr>
              <a:t>Шкала</a:t>
            </a:r>
            <a:r>
              <a:rPr sz="1400" b="0" spc="-18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-90" dirty="0">
                <a:solidFill>
                  <a:srgbClr val="C00000"/>
                </a:solidFill>
                <a:latin typeface="Cambria"/>
                <a:cs typeface="Cambria"/>
              </a:rPr>
              <a:t>перевода</a:t>
            </a:r>
            <a:r>
              <a:rPr sz="1400" b="0" spc="-19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-85" dirty="0">
                <a:solidFill>
                  <a:srgbClr val="C00000"/>
                </a:solidFill>
                <a:latin typeface="Cambria"/>
                <a:cs typeface="Cambria"/>
              </a:rPr>
              <a:t>первичныхбаллов</a:t>
            </a:r>
            <a:r>
              <a:rPr sz="1400" b="0" spc="-17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-65" dirty="0">
                <a:solidFill>
                  <a:srgbClr val="C00000"/>
                </a:solidFill>
                <a:latin typeface="Cambria"/>
                <a:cs typeface="Cambria"/>
              </a:rPr>
              <a:t>ОГЭ</a:t>
            </a:r>
            <a:r>
              <a:rPr sz="1400" b="0" spc="-19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400" b="0" spc="-80" dirty="0">
                <a:solidFill>
                  <a:srgbClr val="C00000"/>
                </a:solidFill>
                <a:latin typeface="Cambria"/>
                <a:cs typeface="Cambria"/>
              </a:rPr>
              <a:t>воценкипопятибалльнойсистемеразработанаспециалистами </a:t>
            </a:r>
            <a:r>
              <a:rPr sz="1400" b="0" spc="-75" dirty="0">
                <a:solidFill>
                  <a:srgbClr val="C00000"/>
                </a:solidFill>
                <a:latin typeface="Cambria"/>
                <a:cs typeface="Cambria"/>
              </a:rPr>
              <a:t> ФИПИиносит</a:t>
            </a:r>
            <a:r>
              <a:rPr sz="1400" spc="-75" dirty="0">
                <a:solidFill>
                  <a:srgbClr val="C00000"/>
                </a:solidFill>
              </a:rPr>
              <a:t>рекомендательныйхарактер</a:t>
            </a:r>
            <a:r>
              <a:rPr sz="1400" b="0" spc="-75" dirty="0">
                <a:solidFill>
                  <a:srgbClr val="C00000"/>
                </a:solidFill>
                <a:latin typeface="Cambria"/>
                <a:cs typeface="Cambria"/>
              </a:rPr>
              <a:t>.КаждыйрегионРФ </a:t>
            </a:r>
            <a:r>
              <a:rPr sz="1400" b="0" spc="-85" dirty="0">
                <a:solidFill>
                  <a:srgbClr val="C00000"/>
                </a:solidFill>
                <a:latin typeface="Cambria"/>
                <a:cs typeface="Cambria"/>
              </a:rPr>
              <a:t>принимаетсамостоятельносвою </a:t>
            </a:r>
            <a:r>
              <a:rPr sz="1400" b="0" spc="-80" dirty="0">
                <a:solidFill>
                  <a:srgbClr val="C00000"/>
                </a:solidFill>
                <a:latin typeface="Cambria"/>
                <a:cs typeface="Cambria"/>
              </a:rPr>
              <a:t> системуоценок.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 rot="21600000">
            <a:off x="1143000" y="423684"/>
            <a:ext cx="63881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09470" marR="5080" indent="-2097405">
              <a:lnSpc>
                <a:spcPct val="100000"/>
              </a:lnSpc>
              <a:spcBef>
                <a:spcPts val="105"/>
              </a:spcBef>
            </a:pPr>
            <a:r>
              <a:rPr sz="2000" spc="-170" dirty="0">
                <a:solidFill>
                  <a:srgbClr val="C00000"/>
                </a:solidFill>
              </a:rPr>
              <a:t>Р</a:t>
            </a:r>
            <a:r>
              <a:rPr sz="2000" spc="-95" dirty="0">
                <a:solidFill>
                  <a:srgbClr val="C00000"/>
                </a:solidFill>
              </a:rPr>
              <a:t>а</a:t>
            </a:r>
            <a:r>
              <a:rPr sz="2000" spc="-100" dirty="0">
                <a:solidFill>
                  <a:srgbClr val="C00000"/>
                </a:solidFill>
              </a:rPr>
              <a:t>спр</a:t>
            </a:r>
            <a:r>
              <a:rPr sz="2000" spc="-95" dirty="0">
                <a:solidFill>
                  <a:srgbClr val="C00000"/>
                </a:solidFill>
              </a:rPr>
              <a:t>е</a:t>
            </a:r>
            <a:r>
              <a:rPr sz="2000" spc="-105" dirty="0">
                <a:solidFill>
                  <a:srgbClr val="C00000"/>
                </a:solidFill>
              </a:rPr>
              <a:t>д</a:t>
            </a:r>
            <a:r>
              <a:rPr sz="2000" spc="-95" dirty="0">
                <a:solidFill>
                  <a:srgbClr val="C00000"/>
                </a:solidFill>
              </a:rPr>
              <a:t>е</a:t>
            </a:r>
            <a:r>
              <a:rPr sz="2000" spc="-105" dirty="0">
                <a:solidFill>
                  <a:srgbClr val="C00000"/>
                </a:solidFill>
              </a:rPr>
              <a:t>ле</a:t>
            </a:r>
            <a:r>
              <a:rPr sz="2000" spc="-100" dirty="0">
                <a:solidFill>
                  <a:srgbClr val="C00000"/>
                </a:solidFill>
              </a:rPr>
              <a:t>ни</a:t>
            </a:r>
            <a:r>
              <a:rPr sz="2000" dirty="0">
                <a:solidFill>
                  <a:srgbClr val="C00000"/>
                </a:solidFill>
              </a:rPr>
              <a:t>е</a:t>
            </a:r>
            <a:r>
              <a:rPr sz="2000" spc="-245" dirty="0">
                <a:solidFill>
                  <a:srgbClr val="C00000"/>
                </a:solidFill>
              </a:rPr>
              <a:t> </a:t>
            </a:r>
            <a:r>
              <a:rPr sz="2000" spc="-95" dirty="0" err="1">
                <a:solidFill>
                  <a:srgbClr val="C00000"/>
                </a:solidFill>
              </a:rPr>
              <a:t>вы</a:t>
            </a:r>
            <a:r>
              <a:rPr sz="2000" spc="-100" dirty="0" err="1">
                <a:solidFill>
                  <a:srgbClr val="C00000"/>
                </a:solidFill>
              </a:rPr>
              <a:t>б</a:t>
            </a:r>
            <a:r>
              <a:rPr sz="2000" spc="-95" dirty="0" err="1">
                <a:solidFill>
                  <a:srgbClr val="C00000"/>
                </a:solidFill>
              </a:rPr>
              <a:t>о</a:t>
            </a:r>
            <a:r>
              <a:rPr sz="2000" spc="-100" dirty="0" err="1">
                <a:solidFill>
                  <a:srgbClr val="C00000"/>
                </a:solidFill>
              </a:rPr>
              <a:t>р</a:t>
            </a:r>
            <a:r>
              <a:rPr sz="2000" dirty="0" err="1">
                <a:solidFill>
                  <a:srgbClr val="C00000"/>
                </a:solidFill>
              </a:rPr>
              <a:t>а</a:t>
            </a:r>
            <a:r>
              <a:rPr sz="2000" spc="-225" dirty="0">
                <a:solidFill>
                  <a:srgbClr val="C00000"/>
                </a:solidFill>
              </a:rPr>
              <a:t> </a:t>
            </a:r>
            <a:r>
              <a:rPr lang="ru-RU" sz="2000" spc="-225" dirty="0" smtClean="0">
                <a:solidFill>
                  <a:srgbClr val="C00000"/>
                </a:solidFill>
              </a:rPr>
              <a:t>предметов на диагностическом </a:t>
            </a:r>
            <a:r>
              <a:rPr lang="ru-RU" sz="2000" spc="-225" dirty="0" err="1" smtClean="0">
                <a:solidFill>
                  <a:srgbClr val="C00000"/>
                </a:solidFill>
              </a:rPr>
              <a:t>тестированиии</a:t>
            </a:r>
            <a:r>
              <a:rPr sz="2000" dirty="0" smtClean="0">
                <a:solidFill>
                  <a:srgbClr val="C00000"/>
                </a:solidFill>
              </a:rPr>
              <a:t>  </a:t>
            </a:r>
            <a:r>
              <a:rPr sz="2000" spc="-90" dirty="0">
                <a:solidFill>
                  <a:srgbClr val="C00000"/>
                </a:solidFill>
              </a:rPr>
              <a:t>учащимися</a:t>
            </a:r>
            <a:endParaRPr sz="20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07561"/>
              </p:ext>
            </p:extLst>
          </p:nvPr>
        </p:nvGraphicFramePr>
        <p:xfrm>
          <a:off x="467537" y="1340815"/>
          <a:ext cx="7560944" cy="49506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147">
                <a:tc>
                  <a:txBody>
                    <a:bodyPr/>
                    <a:lstStyle/>
                    <a:p>
                      <a:pPr marL="189230">
                        <a:lnSpc>
                          <a:spcPts val="2355"/>
                        </a:lnSpc>
                        <a:spcBef>
                          <a:spcPts val="805"/>
                        </a:spcBef>
                      </a:pPr>
                      <a:r>
                        <a:rPr sz="20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Предмет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solidFill>
                      <a:srgbClr val="BBD0B9"/>
                    </a:solidFill>
                  </a:tcPr>
                </a:tc>
                <a:tc>
                  <a:txBody>
                    <a:bodyPr/>
                    <a:lstStyle/>
                    <a:p>
                      <a:pPr marL="1226185">
                        <a:lnSpc>
                          <a:spcPts val="2355"/>
                        </a:lnSpc>
                        <a:spcBef>
                          <a:spcPts val="805"/>
                        </a:spcBef>
                      </a:pPr>
                      <a:r>
                        <a:rPr sz="2000" b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Количество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человек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solidFill>
                      <a:srgbClr val="BBD0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23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20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язык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2618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lang="ru-RU" sz="2000" b="1" spc="5" dirty="0" smtClean="0">
                          <a:latin typeface="Times New Roman"/>
                          <a:cs typeface="Times New Roman"/>
                        </a:rPr>
                        <a:t>70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223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569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2618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69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177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261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210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обществознание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261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ru-RU" sz="2000" b="1" spc="5" dirty="0" smtClean="0">
                          <a:latin typeface="Times New Roman"/>
                          <a:cs typeface="Times New Roman"/>
                        </a:rPr>
                        <a:t>32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история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261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569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2618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13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177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химия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261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ru-RU" sz="2000" b="1" spc="5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210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261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ru-RU" sz="2000" b="1" spc="5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235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15" dirty="0"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261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ru-RU" sz="2000" b="1" spc="5" smtClean="0">
                          <a:latin typeface="Times New Roman"/>
                          <a:cs typeface="Times New Roman"/>
                        </a:rPr>
                        <a:t>38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456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физика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261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ru-RU" sz="2000" b="1" spc="5" dirty="0" smtClean="0">
                          <a:latin typeface="Times New Roman"/>
                          <a:cs typeface="Times New Roman"/>
                        </a:rPr>
                        <a:t>8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719">
                <a:tc>
                  <a:txBody>
                    <a:bodyPr/>
                    <a:lstStyle/>
                    <a:p>
                      <a:pPr marL="189230">
                        <a:lnSpc>
                          <a:spcPts val="2345"/>
                        </a:lnSpc>
                        <a:spcBef>
                          <a:spcPts val="229"/>
                        </a:spcBef>
                      </a:pPr>
                      <a:r>
                        <a:rPr sz="2000" b="1" spc="-10" dirty="0" err="1">
                          <a:latin typeface="Times New Roman"/>
                          <a:cs typeface="Times New Roman"/>
                        </a:rPr>
                        <a:t>английский</a:t>
                      </a:r>
                      <a:r>
                        <a:rPr sz="20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 err="1" smtClean="0">
                          <a:latin typeface="Times New Roman"/>
                          <a:cs typeface="Times New Roman"/>
                        </a:rPr>
                        <a:t>язык</a:t>
                      </a: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lang="ru-RU" sz="2000" b="1" dirty="0" err="1" smtClean="0">
                          <a:latin typeface="Times New Roman"/>
                          <a:cs typeface="Times New Roman"/>
                        </a:rPr>
                        <a:t>письм</a:t>
                      </a: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.)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26185">
                        <a:lnSpc>
                          <a:spcPts val="2345"/>
                        </a:lnSpc>
                        <a:spcBef>
                          <a:spcPts val="229"/>
                        </a:spcBef>
                      </a:pPr>
                      <a:r>
                        <a:rPr lang="ru-RU" sz="2000" b="1" spc="5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5813" y="41338"/>
            <a:ext cx="953770" cy="10113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625853"/>
            <a:ext cx="5661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Font typeface="Arial MT"/>
              <a:buChar char="•"/>
              <a:tabLst>
                <a:tab pos="241300" algn="l"/>
                <a:tab pos="241935" algn="l"/>
                <a:tab pos="1172210" algn="l"/>
                <a:tab pos="3196590" algn="l"/>
                <a:tab pos="4132579" algn="l"/>
              </a:tabLst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Пр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аз	М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нпросв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щ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я	</a:t>
            </a:r>
            <a:r>
              <a:rPr sz="18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ос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,	</a:t>
            </a:r>
            <a:r>
              <a:rPr sz="18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особрна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ора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6901" y="1625853"/>
            <a:ext cx="154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5720" algn="l"/>
              </a:tabLst>
            </a:pP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№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 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8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9/1513	</a:t>
            </a:r>
            <a:r>
              <a:rPr sz="1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от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1900250"/>
            <a:ext cx="7347584" cy="1452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715" algn="just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07.11.2018 </a:t>
            </a:r>
            <a:r>
              <a:rPr sz="1800" b="1" spc="-105" dirty="0">
                <a:solidFill>
                  <a:srgbClr val="001F5F"/>
                </a:solidFill>
                <a:latin typeface="Times New Roman"/>
                <a:cs typeface="Times New Roman"/>
              </a:rPr>
              <a:t>г.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«Об утверждении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Порядка проведения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государственной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итоговой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аттестации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образовательным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программам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основного </a:t>
            </a:r>
            <a:r>
              <a:rPr sz="1800" b="1" spc="-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общего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образования»</a:t>
            </a:r>
            <a:endParaRPr sz="1800">
              <a:latin typeface="Times New Roman"/>
              <a:cs typeface="Times New Roman"/>
            </a:endParaRPr>
          </a:p>
          <a:p>
            <a:pPr marL="228600" marR="5080" indent="-228600" algn="r">
              <a:lnSpc>
                <a:spcPct val="100000"/>
              </a:lnSpc>
              <a:spcBef>
                <a:spcPts val="434"/>
              </a:spcBef>
              <a:buClr>
                <a:srgbClr val="D16248"/>
              </a:buClr>
              <a:buFont typeface="Arial MT"/>
              <a:buChar char="•"/>
              <a:tabLst>
                <a:tab pos="228600" algn="l"/>
                <a:tab pos="229235" algn="l"/>
                <a:tab pos="1135380" algn="l"/>
                <a:tab pos="2118360" algn="l"/>
                <a:tab pos="4123054" algn="l"/>
                <a:tab pos="4982210" algn="l"/>
                <a:tab pos="5256530" algn="l"/>
                <a:tab pos="6915150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Проект	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за	Мин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росв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щ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я	</a:t>
            </a:r>
            <a:r>
              <a:rPr sz="18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ос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и	и	</a:t>
            </a:r>
            <a:r>
              <a:rPr sz="18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особрна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ора	«Об</a:t>
            </a:r>
            <a:endParaRPr sz="18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утверждении</a:t>
            </a:r>
            <a:r>
              <a:rPr sz="1800" b="1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единого</a:t>
            </a:r>
            <a:r>
              <a:rPr sz="1800" b="1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расписания</a:t>
            </a:r>
            <a:r>
              <a:rPr sz="1800" b="1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продолжительности</a:t>
            </a:r>
            <a:r>
              <a:rPr sz="1800" b="1" spc="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3327272"/>
            <a:ext cx="71189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21105" algn="l"/>
                <a:tab pos="1289685" algn="l"/>
                <a:tab pos="2635250" algn="l"/>
                <a:tab pos="2985770" algn="l"/>
                <a:tab pos="3328670" algn="l"/>
                <a:tab pos="4505960" algn="l"/>
                <a:tab pos="4805680" algn="l"/>
                <a:tab pos="4991735" algn="l"/>
                <a:tab pos="6136640" algn="l"/>
              </a:tabLst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осн</a:t>
            </a:r>
            <a:r>
              <a:rPr sz="1800" b="1" spc="-50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вно</a:t>
            </a:r>
            <a:r>
              <a:rPr sz="1800" b="1" spc="-55" dirty="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о		</a:t>
            </a:r>
            <a:r>
              <a:rPr sz="1800" b="1" spc="-50" dirty="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8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1800" b="1" spc="-1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дарс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венно</a:t>
            </a:r>
            <a:r>
              <a:rPr sz="18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о	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э</a:t>
            </a:r>
            <a:r>
              <a:rPr sz="1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за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ена	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о		</a:t>
            </a:r>
            <a:r>
              <a:rPr sz="1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1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ж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sz="18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у	уч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бн</a:t>
            </a:r>
            <a:r>
              <a:rPr sz="18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у  </a:t>
            </a:r>
            <a:r>
              <a:rPr sz="1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предмету,	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требований	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к	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использованию	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средств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72833" y="3601592"/>
            <a:ext cx="1326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1100" algn="l"/>
              </a:tabLst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1800" b="1" spc="-85" dirty="0">
                <a:solidFill>
                  <a:srgbClr val="001F5F"/>
                </a:solidFill>
                <a:latin typeface="Times New Roman"/>
                <a:cs typeface="Times New Roman"/>
              </a:rPr>
              <a:t>б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уч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я	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144" y="3875913"/>
            <a:ext cx="4690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воспитания</a:t>
            </a:r>
            <a:r>
              <a:rPr sz="18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его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проведении</a:t>
            </a:r>
            <a:r>
              <a:rPr sz="18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2022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году».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330530"/>
            <a:ext cx="4965700" cy="1009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b="0" spc="-9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4600" b="0" spc="-10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4600" b="0" spc="-5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4600" b="0" spc="-2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4600" b="0" spc="-105" dirty="0">
                <a:solidFill>
                  <a:srgbClr val="C00000"/>
                </a:solidFill>
                <a:latin typeface="Cambria"/>
                <a:cs typeface="Cambria"/>
              </a:rPr>
              <a:t>-9</a:t>
            </a:r>
            <a:r>
              <a:rPr sz="4600" b="0" spc="-5" dirty="0">
                <a:solidFill>
                  <a:srgbClr val="C00000"/>
                </a:solidFill>
                <a:latin typeface="Cambria"/>
                <a:cs typeface="Cambria"/>
              </a:rPr>
              <a:t>,</a:t>
            </a:r>
            <a:r>
              <a:rPr sz="4600" b="0" spc="-204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4600" b="0" spc="-105" dirty="0">
                <a:solidFill>
                  <a:srgbClr val="C00000"/>
                </a:solidFill>
                <a:latin typeface="Cambria"/>
                <a:cs typeface="Cambria"/>
              </a:rPr>
              <a:t>202</a:t>
            </a:r>
            <a:r>
              <a:rPr sz="4600" b="0" spc="-5" dirty="0">
                <a:solidFill>
                  <a:srgbClr val="C00000"/>
                </a:solidFill>
                <a:latin typeface="Cambria"/>
                <a:cs typeface="Cambria"/>
              </a:rPr>
              <a:t>2</a:t>
            </a:r>
            <a:r>
              <a:rPr sz="4600" b="0" spc="-18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4600" b="0" spc="-110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4600" b="0" spc="-22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4600" b="0" spc="-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endParaRPr sz="46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1800" spc="-120" dirty="0" smtClean="0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lang="ru-RU" sz="1800" spc="-120" dirty="0" smtClean="0">
                <a:solidFill>
                  <a:srgbClr val="001F5F"/>
                </a:solidFill>
                <a:latin typeface="Times New Roman"/>
                <a:cs typeface="Times New Roman"/>
              </a:rPr>
              <a:t>Б</a:t>
            </a:r>
            <a:r>
              <a:rPr sz="1800" spc="-120" dirty="0" smtClean="0">
                <a:solidFill>
                  <a:srgbClr val="001F5F"/>
                </a:solidFill>
                <a:latin typeface="Times New Roman"/>
                <a:cs typeface="Times New Roman"/>
              </a:rPr>
              <a:t>ОУ</a:t>
            </a:r>
            <a:r>
              <a:rPr sz="1800" spc="-22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95" dirty="0">
                <a:solidFill>
                  <a:srgbClr val="001F5F"/>
                </a:solidFill>
                <a:latin typeface="Times New Roman"/>
                <a:cs typeface="Times New Roman"/>
              </a:rPr>
              <a:t>«Средняя</a:t>
            </a:r>
            <a:r>
              <a:rPr sz="1800" spc="-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5" dirty="0">
                <a:solidFill>
                  <a:srgbClr val="001F5F"/>
                </a:solidFill>
                <a:latin typeface="Times New Roman"/>
                <a:cs typeface="Times New Roman"/>
              </a:rPr>
              <a:t>общеобразовательная</a:t>
            </a:r>
            <a:r>
              <a:rPr sz="1800" spc="-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95" dirty="0">
                <a:solidFill>
                  <a:srgbClr val="001F5F"/>
                </a:solidFill>
                <a:latin typeface="Times New Roman"/>
                <a:cs typeface="Times New Roman"/>
              </a:rPr>
              <a:t>школа</a:t>
            </a:r>
            <a:r>
              <a:rPr sz="1800" spc="-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№</a:t>
            </a:r>
            <a:r>
              <a:rPr sz="1800" spc="-1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1800" spc="-70" dirty="0" smtClean="0">
                <a:solidFill>
                  <a:srgbClr val="001F5F"/>
                </a:solidFill>
                <a:latin typeface="Times New Roman"/>
                <a:cs typeface="Times New Roman"/>
              </a:rPr>
              <a:t>28</a:t>
            </a:r>
            <a:r>
              <a:rPr sz="1800" spc="-70" dirty="0" smtClean="0">
                <a:solidFill>
                  <a:srgbClr val="001F5F"/>
                </a:solidFill>
                <a:latin typeface="Times New Roman"/>
                <a:cs typeface="Times New Roman"/>
              </a:rPr>
              <a:t>»</a:t>
            </a:r>
            <a:endParaRPr sz="1800" dirty="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5813" y="41338"/>
            <a:ext cx="953770" cy="101136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072119" cy="3447098"/>
          </a:xfrm>
        </p:spPr>
        <p:txBody>
          <a:bodyPr/>
          <a:lstStyle/>
          <a:p>
            <a:pPr algn="just"/>
            <a:r>
              <a:rPr lang="ru-RU" dirty="0" smtClean="0"/>
              <a:t>Данная презентация использована при проведении родительского собрания для родителей (законных представителей) учащихся 9-х классов МБОУ «СОШ № 28». Материалы презентации составлены МАОУ «СОШ № 14» г. Кемерово, находящиеся в открытом доступе (нами внесены изменения в слайды 8, 19).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62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74545" y="1918716"/>
            <a:ext cx="5911850" cy="12700"/>
          </a:xfrm>
          <a:custGeom>
            <a:avLst/>
            <a:gdLst/>
            <a:ahLst/>
            <a:cxnLst/>
            <a:rect l="l" t="t" r="r" b="b"/>
            <a:pathLst>
              <a:path w="5911850" h="12700">
                <a:moveTo>
                  <a:pt x="5911596" y="0"/>
                </a:moveTo>
                <a:lnTo>
                  <a:pt x="0" y="0"/>
                </a:lnTo>
                <a:lnTo>
                  <a:pt x="0" y="12192"/>
                </a:lnTo>
                <a:lnTo>
                  <a:pt x="5911596" y="12192"/>
                </a:lnTo>
                <a:lnTo>
                  <a:pt x="5911596" y="0"/>
                </a:lnTo>
                <a:close/>
              </a:path>
            </a:pathLst>
          </a:custGeom>
          <a:solidFill>
            <a:srgbClr val="00A2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6737" y="1624330"/>
            <a:ext cx="7485380" cy="1856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Font typeface="Arial MT"/>
              <a:buChar char="•"/>
              <a:tabLst>
                <a:tab pos="241300" algn="l"/>
              </a:tabLst>
            </a:pP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Согласно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A2D5"/>
                </a:solidFill>
                <a:latin typeface="Times New Roman"/>
                <a:cs typeface="Times New Roman"/>
                <a:hlinkClick r:id="rId2"/>
              </a:rPr>
              <a:t>Порядку</a:t>
            </a:r>
            <a:r>
              <a:rPr sz="2000" dirty="0">
                <a:solidFill>
                  <a:srgbClr val="00A2D5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A2D5"/>
                </a:solidFill>
                <a:latin typeface="Times New Roman"/>
                <a:cs typeface="Times New Roman"/>
                <a:hlinkClick r:id="rId2"/>
              </a:rPr>
              <a:t>проведения</a:t>
            </a:r>
            <a:r>
              <a:rPr sz="2000" dirty="0">
                <a:solidFill>
                  <a:srgbClr val="00A2D5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A2D5"/>
                </a:solidFill>
                <a:latin typeface="Times New Roman"/>
                <a:cs typeface="Times New Roman"/>
                <a:hlinkClick r:id="rId2"/>
              </a:rPr>
              <a:t>государственной</a:t>
            </a:r>
            <a:r>
              <a:rPr sz="2000" spc="-10" dirty="0">
                <a:solidFill>
                  <a:srgbClr val="00A2D5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A2D5"/>
                </a:solidFill>
                <a:latin typeface="Times New Roman"/>
                <a:cs typeface="Times New Roman"/>
                <a:hlinkClick r:id="rId2"/>
              </a:rPr>
              <a:t>итоговой </a:t>
            </a:r>
            <a:r>
              <a:rPr sz="2000" spc="-484" dirty="0">
                <a:solidFill>
                  <a:srgbClr val="00A2D5"/>
                </a:solidFill>
                <a:latin typeface="Times New Roman"/>
                <a:cs typeface="Times New Roman"/>
              </a:rPr>
              <a:t> </a:t>
            </a:r>
            <a:r>
              <a:rPr sz="2000" u="sng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2"/>
              </a:rPr>
              <a:t>аттестации</a:t>
            </a:r>
            <a:r>
              <a:rPr sz="2000" u="sng" spc="5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2"/>
              </a:rPr>
              <a:t> по</a:t>
            </a:r>
            <a:r>
              <a:rPr sz="2000" u="sng" spc="10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spc="-10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2"/>
              </a:rPr>
              <a:t>образовательным</a:t>
            </a:r>
            <a:r>
              <a:rPr sz="2000" u="sng" spc="-5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2"/>
              </a:rPr>
              <a:t> программам</a:t>
            </a:r>
            <a:r>
              <a:rPr sz="2000" u="sng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spc="-5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2"/>
              </a:rPr>
              <a:t>основного</a:t>
            </a:r>
            <a:r>
              <a:rPr sz="2000" u="sng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spc="-10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2"/>
              </a:rPr>
              <a:t>общего </a:t>
            </a:r>
            <a:r>
              <a:rPr sz="2000" spc="-484" dirty="0">
                <a:solidFill>
                  <a:srgbClr val="00A2D5"/>
                </a:solidFill>
                <a:latin typeface="Times New Roman"/>
                <a:cs typeface="Times New Roman"/>
              </a:rPr>
              <a:t> </a:t>
            </a:r>
            <a:r>
              <a:rPr sz="2000" u="sng" spc="-5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Times New Roman"/>
                <a:cs typeface="Times New Roman"/>
                <a:hlinkClick r:id="rId2"/>
              </a:rPr>
              <a:t>образования</a:t>
            </a:r>
            <a:r>
              <a:rPr sz="2000" dirty="0">
                <a:solidFill>
                  <a:srgbClr val="00A2D5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ГИА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допускаются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обучающиеся,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имеющие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академической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задолженности,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полном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объеме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выполнившие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учебный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план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или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индивидуальный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учебный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план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(имеющие 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годовые</a:t>
            </a:r>
            <a:r>
              <a:rPr sz="20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отметки</a:t>
            </a:r>
            <a:r>
              <a:rPr sz="20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0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всем</a:t>
            </a:r>
            <a:r>
              <a:rPr sz="2000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учебным</a:t>
            </a:r>
            <a:r>
              <a:rPr sz="2000" spc="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предметам</a:t>
            </a:r>
            <a:r>
              <a:rPr sz="20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учебного</a:t>
            </a:r>
            <a:r>
              <a:rPr sz="20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плана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61769" y="3758565"/>
            <a:ext cx="47936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63625" algn="l"/>
                <a:tab pos="1490345" algn="l"/>
                <a:tab pos="2688590" algn="l"/>
                <a:tab pos="4507230" algn="l"/>
              </a:tabLst>
            </a:pP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«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sz="2000" b="1" spc="-8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че</a:t>
            </a:r>
            <a:r>
              <a:rPr sz="20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»	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а	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2000" b="1" spc="-55" dirty="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sz="20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20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ое	</a:t>
            </a:r>
            <a:r>
              <a:rPr sz="20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20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б</a:t>
            </a:r>
            <a:r>
              <a:rPr sz="20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20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</a:t>
            </a:r>
            <a:r>
              <a:rPr sz="20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20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ание	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5337" y="3453765"/>
            <a:ext cx="725487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  <a:tabLst>
                <a:tab pos="418465" algn="l"/>
                <a:tab pos="1211580" algn="l"/>
                <a:tab pos="1665605" algn="l"/>
                <a:tab pos="2427605" algn="l"/>
                <a:tab pos="5026660" algn="l"/>
                <a:tab pos="5343525" algn="l"/>
                <a:tab pos="6183630" algn="l"/>
              </a:tabLst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за	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класс	не	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ниже	удовлетворительных),	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а	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также	имеющие</a:t>
            </a:r>
            <a:endParaRPr sz="2000">
              <a:latin typeface="Times New Roman"/>
              <a:cs typeface="Times New Roman"/>
            </a:endParaRPr>
          </a:p>
          <a:p>
            <a:pPr marR="7620" algn="r">
              <a:lnSpc>
                <a:spcPct val="100000"/>
              </a:lnSpc>
            </a:pPr>
            <a:r>
              <a:rPr sz="20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русскому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6737" y="3758565"/>
            <a:ext cx="127317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sz="2000" spc="-95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sz="2000" spc="-80" dirty="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sz="2000" spc="2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0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языку.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484"/>
              </a:spcBef>
              <a:buClr>
                <a:srgbClr val="D16248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9429" y="4429505"/>
            <a:ext cx="16059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собеседование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5337" y="4734305"/>
            <a:ext cx="358965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65985" algn="l"/>
              </a:tabLst>
            </a:pPr>
            <a:r>
              <a:rPr sz="2000" spc="-1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м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му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-4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spc="-5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ти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но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й	</a:t>
            </a:r>
            <a:r>
              <a:rPr sz="2000" spc="-100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spc="-45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мпет</a:t>
            </a: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нции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09694" y="4429505"/>
            <a:ext cx="16179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475" marR="5080" indent="-10541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направлено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2000" spc="-70" dirty="0">
                <a:solidFill>
                  <a:srgbClr val="001F5F"/>
                </a:solidFill>
                <a:latin typeface="Times New Roman"/>
                <a:cs typeface="Times New Roman"/>
              </a:rPr>
              <a:t>б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ч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ю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щи</a:t>
            </a:r>
            <a:r>
              <a:rPr sz="2000" spc="-55" dirty="0">
                <a:solidFill>
                  <a:srgbClr val="001F5F"/>
                </a:solidFill>
                <a:latin typeface="Times New Roman"/>
                <a:cs typeface="Times New Roman"/>
              </a:rPr>
              <a:t>х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ся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91503" y="4429505"/>
            <a:ext cx="18110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" marR="5080" indent="-15240">
              <a:lnSpc>
                <a:spcPct val="100000"/>
              </a:lnSpc>
              <a:spcBef>
                <a:spcPts val="100"/>
              </a:spcBef>
              <a:tabLst>
                <a:tab pos="501650" algn="l"/>
                <a:tab pos="798830" algn="l"/>
                <a:tab pos="1542415" algn="l"/>
              </a:tabLst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а		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ер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у  IX	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ла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сов	—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5337" y="5039105"/>
            <a:ext cx="7254240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умения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создавать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монологические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высказывания на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разные темы, 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принимать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участие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диалоге, выразительно читать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текст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вслух,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пересказывать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текст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привлечением</a:t>
            </a:r>
            <a:r>
              <a:rPr sz="2000" spc="48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дополнительной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информации.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923950" y="251536"/>
            <a:ext cx="6698615" cy="1010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600" spc="-105" dirty="0"/>
              <a:t>И</a:t>
            </a:r>
            <a:r>
              <a:rPr sz="4600" spc="-180" dirty="0"/>
              <a:t>т</a:t>
            </a:r>
            <a:r>
              <a:rPr sz="4600" spc="-105" dirty="0"/>
              <a:t>о</a:t>
            </a:r>
            <a:r>
              <a:rPr sz="4600" spc="-165" dirty="0"/>
              <a:t>г</a:t>
            </a:r>
            <a:r>
              <a:rPr sz="4600" spc="-105" dirty="0"/>
              <a:t>ово</a:t>
            </a:r>
            <a:r>
              <a:rPr sz="4600" spc="-5" dirty="0"/>
              <a:t>е</a:t>
            </a:r>
            <a:r>
              <a:rPr sz="4600" spc="-204" dirty="0"/>
              <a:t> </a:t>
            </a:r>
            <a:r>
              <a:rPr sz="4600" spc="-120" dirty="0"/>
              <a:t>с</a:t>
            </a:r>
            <a:r>
              <a:rPr sz="4600" spc="-105" dirty="0"/>
              <a:t>о</a:t>
            </a:r>
            <a:r>
              <a:rPr sz="4600" spc="-110" dirty="0"/>
              <a:t>бе</a:t>
            </a:r>
            <a:r>
              <a:rPr sz="4600" spc="-120" dirty="0"/>
              <a:t>с</a:t>
            </a:r>
            <a:r>
              <a:rPr sz="4600" spc="-110" dirty="0"/>
              <a:t>е</a:t>
            </a:r>
            <a:r>
              <a:rPr sz="4600" spc="-100" dirty="0"/>
              <a:t>д</a:t>
            </a:r>
            <a:r>
              <a:rPr sz="4600" spc="-105" dirty="0"/>
              <a:t>ован</a:t>
            </a:r>
            <a:r>
              <a:rPr sz="4600" spc="-110" dirty="0"/>
              <a:t>и</a:t>
            </a:r>
            <a:r>
              <a:rPr sz="4600" spc="-5" dirty="0"/>
              <a:t>е</a:t>
            </a:r>
            <a:endParaRPr sz="4600"/>
          </a:p>
          <a:p>
            <a:pPr marL="2540" algn="ctr">
              <a:lnSpc>
                <a:spcPct val="100000"/>
              </a:lnSpc>
              <a:spcBef>
                <a:spcPts val="80"/>
              </a:spcBef>
              <a:tabLst>
                <a:tab pos="1078230" algn="l"/>
                <a:tab pos="3029585" algn="l"/>
                <a:tab pos="4184015" algn="l"/>
              </a:tabLst>
            </a:pPr>
            <a:r>
              <a:rPr sz="1800" spc="-90" dirty="0">
                <a:solidFill>
                  <a:srgbClr val="C00000"/>
                </a:solidFill>
              </a:rPr>
              <a:t>допуск</a:t>
            </a:r>
            <a:r>
              <a:rPr sz="1800" spc="385" dirty="0">
                <a:solidFill>
                  <a:srgbClr val="C00000"/>
                </a:solidFill>
              </a:rPr>
              <a:t> </a:t>
            </a:r>
            <a:r>
              <a:rPr sz="1800" dirty="0">
                <a:solidFill>
                  <a:srgbClr val="C00000"/>
                </a:solidFill>
              </a:rPr>
              <a:t>к	</a:t>
            </a:r>
            <a:r>
              <a:rPr sz="1800" spc="-114" dirty="0">
                <a:solidFill>
                  <a:srgbClr val="C00000"/>
                </a:solidFill>
              </a:rPr>
              <a:t>Государственной	</a:t>
            </a:r>
            <a:r>
              <a:rPr sz="1800" spc="-100" dirty="0">
                <a:solidFill>
                  <a:srgbClr val="C00000"/>
                </a:solidFill>
              </a:rPr>
              <a:t>итоговой	</a:t>
            </a:r>
            <a:r>
              <a:rPr sz="1800" spc="-95" dirty="0">
                <a:solidFill>
                  <a:srgbClr val="C00000"/>
                </a:solidFill>
              </a:rPr>
              <a:t>аттестации</a:t>
            </a:r>
            <a:endParaRPr sz="1800"/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55813" y="41338"/>
            <a:ext cx="953770" cy="10113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950" y="251536"/>
            <a:ext cx="6698615" cy="1010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600" spc="-105" dirty="0"/>
              <a:t>И</a:t>
            </a:r>
            <a:r>
              <a:rPr sz="4600" spc="-180" dirty="0"/>
              <a:t>т</a:t>
            </a:r>
            <a:r>
              <a:rPr sz="4600" spc="-105" dirty="0"/>
              <a:t>о</a:t>
            </a:r>
            <a:r>
              <a:rPr sz="4600" spc="-165" dirty="0"/>
              <a:t>г</a:t>
            </a:r>
            <a:r>
              <a:rPr sz="4600" spc="-105" dirty="0"/>
              <a:t>ово</a:t>
            </a:r>
            <a:r>
              <a:rPr sz="4600" spc="-5" dirty="0"/>
              <a:t>е</a:t>
            </a:r>
            <a:r>
              <a:rPr sz="4600" spc="-204" dirty="0"/>
              <a:t> </a:t>
            </a:r>
            <a:r>
              <a:rPr sz="4600" spc="-120" dirty="0"/>
              <a:t>с</a:t>
            </a:r>
            <a:r>
              <a:rPr sz="4600" spc="-105" dirty="0"/>
              <a:t>о</a:t>
            </a:r>
            <a:r>
              <a:rPr sz="4600" spc="-110" dirty="0"/>
              <a:t>бе</a:t>
            </a:r>
            <a:r>
              <a:rPr sz="4600" spc="-120" dirty="0"/>
              <a:t>с</a:t>
            </a:r>
            <a:r>
              <a:rPr sz="4600" spc="-110" dirty="0"/>
              <a:t>е</a:t>
            </a:r>
            <a:r>
              <a:rPr sz="4600" spc="-100" dirty="0"/>
              <a:t>д</a:t>
            </a:r>
            <a:r>
              <a:rPr sz="4600" spc="-105" dirty="0"/>
              <a:t>ован</a:t>
            </a:r>
            <a:r>
              <a:rPr sz="4600" spc="-110" dirty="0"/>
              <a:t>и</a:t>
            </a:r>
            <a:r>
              <a:rPr sz="4600" spc="-5" dirty="0"/>
              <a:t>е</a:t>
            </a:r>
            <a:endParaRPr sz="4600"/>
          </a:p>
          <a:p>
            <a:pPr marL="2540" algn="ctr">
              <a:lnSpc>
                <a:spcPct val="100000"/>
              </a:lnSpc>
              <a:spcBef>
                <a:spcPts val="80"/>
              </a:spcBef>
              <a:tabLst>
                <a:tab pos="1078230" algn="l"/>
                <a:tab pos="3029585" algn="l"/>
                <a:tab pos="4184015" algn="l"/>
              </a:tabLst>
            </a:pPr>
            <a:r>
              <a:rPr sz="1800" spc="-90" dirty="0">
                <a:solidFill>
                  <a:srgbClr val="C00000"/>
                </a:solidFill>
              </a:rPr>
              <a:t>допуск</a:t>
            </a:r>
            <a:r>
              <a:rPr sz="1800" spc="385" dirty="0">
                <a:solidFill>
                  <a:srgbClr val="C00000"/>
                </a:solidFill>
              </a:rPr>
              <a:t> </a:t>
            </a:r>
            <a:r>
              <a:rPr sz="1800" dirty="0">
                <a:solidFill>
                  <a:srgbClr val="C00000"/>
                </a:solidFill>
              </a:rPr>
              <a:t>к	</a:t>
            </a:r>
            <a:r>
              <a:rPr sz="1800" spc="-114" dirty="0">
                <a:solidFill>
                  <a:srgbClr val="C00000"/>
                </a:solidFill>
              </a:rPr>
              <a:t>Государственной	</a:t>
            </a:r>
            <a:r>
              <a:rPr sz="1800" spc="-100" dirty="0">
                <a:solidFill>
                  <a:srgbClr val="C00000"/>
                </a:solidFill>
              </a:rPr>
              <a:t>итоговой	</a:t>
            </a:r>
            <a:r>
              <a:rPr sz="1800" spc="-95" dirty="0">
                <a:solidFill>
                  <a:srgbClr val="C00000"/>
                </a:solidFill>
              </a:rPr>
              <a:t>аттестации</a:t>
            </a:r>
            <a:endParaRPr sz="1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5129" y="1524635"/>
          <a:ext cx="7310754" cy="753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3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4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291">
                <a:tc gridSpan="3">
                  <a:txBody>
                    <a:bodyPr/>
                    <a:lstStyle/>
                    <a:p>
                      <a:pPr marL="194310" algn="ctr">
                        <a:lnSpc>
                          <a:spcPts val="2655"/>
                        </a:lnSpc>
                      </a:pPr>
                      <a:r>
                        <a:rPr sz="28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Проект</a:t>
                      </a:r>
                      <a:r>
                        <a:rPr sz="2800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расписания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707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февраля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года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марта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года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мая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r>
                        <a:rPr sz="2000" b="1" spc="-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года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89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591" y="2492908"/>
            <a:ext cx="7056754" cy="423405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55813" y="41338"/>
            <a:ext cx="953770" cy="10113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4839" y="131191"/>
            <a:ext cx="658812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200" spc="-105" dirty="0">
                <a:solidFill>
                  <a:srgbClr val="333399"/>
                </a:solidFill>
              </a:rPr>
              <a:t>Структура</a:t>
            </a:r>
            <a:endParaRPr sz="2200"/>
          </a:p>
          <a:p>
            <a:pPr marL="12700" marR="5080" algn="ctr">
              <a:lnSpc>
                <a:spcPct val="100000"/>
              </a:lnSpc>
            </a:pPr>
            <a:r>
              <a:rPr sz="2200" spc="-100" dirty="0">
                <a:solidFill>
                  <a:srgbClr val="333399"/>
                </a:solidFill>
              </a:rPr>
              <a:t>контрольных</a:t>
            </a:r>
            <a:r>
              <a:rPr sz="2200" spc="-215" dirty="0">
                <a:solidFill>
                  <a:srgbClr val="333399"/>
                </a:solidFill>
              </a:rPr>
              <a:t> </a:t>
            </a:r>
            <a:r>
              <a:rPr sz="2200" spc="-100" dirty="0">
                <a:solidFill>
                  <a:srgbClr val="333399"/>
                </a:solidFill>
              </a:rPr>
              <a:t>измерительных</a:t>
            </a:r>
            <a:r>
              <a:rPr sz="2200" spc="-220" dirty="0">
                <a:solidFill>
                  <a:srgbClr val="333399"/>
                </a:solidFill>
              </a:rPr>
              <a:t> </a:t>
            </a:r>
            <a:r>
              <a:rPr sz="2200" spc="-100" dirty="0">
                <a:solidFill>
                  <a:srgbClr val="333399"/>
                </a:solidFill>
              </a:rPr>
              <a:t>материалов</a:t>
            </a:r>
            <a:r>
              <a:rPr sz="2200" spc="-204" dirty="0">
                <a:solidFill>
                  <a:srgbClr val="333399"/>
                </a:solidFill>
              </a:rPr>
              <a:t> </a:t>
            </a:r>
            <a:r>
              <a:rPr sz="2200" spc="-105" dirty="0">
                <a:solidFill>
                  <a:srgbClr val="333399"/>
                </a:solidFill>
              </a:rPr>
              <a:t>итогового </a:t>
            </a:r>
            <a:r>
              <a:rPr sz="2200" spc="-470" dirty="0">
                <a:solidFill>
                  <a:srgbClr val="333399"/>
                </a:solidFill>
              </a:rPr>
              <a:t> </a:t>
            </a:r>
            <a:r>
              <a:rPr sz="2200" spc="-110" dirty="0">
                <a:solidFill>
                  <a:srgbClr val="333399"/>
                </a:solidFill>
              </a:rPr>
              <a:t>с</a:t>
            </a:r>
            <a:r>
              <a:rPr sz="2200" spc="-105" dirty="0">
                <a:solidFill>
                  <a:srgbClr val="333399"/>
                </a:solidFill>
              </a:rPr>
              <a:t>о</a:t>
            </a:r>
            <a:r>
              <a:rPr sz="2200" spc="-100" dirty="0">
                <a:solidFill>
                  <a:srgbClr val="333399"/>
                </a:solidFill>
              </a:rPr>
              <a:t>б</a:t>
            </a:r>
            <a:r>
              <a:rPr sz="2200" spc="-105" dirty="0">
                <a:solidFill>
                  <a:srgbClr val="333399"/>
                </a:solidFill>
              </a:rPr>
              <a:t>е</a:t>
            </a:r>
            <a:r>
              <a:rPr sz="2200" spc="-110" dirty="0">
                <a:solidFill>
                  <a:srgbClr val="333399"/>
                </a:solidFill>
              </a:rPr>
              <a:t>с</a:t>
            </a:r>
            <a:r>
              <a:rPr sz="2200" spc="-105" dirty="0">
                <a:solidFill>
                  <a:srgbClr val="333399"/>
                </a:solidFill>
              </a:rPr>
              <a:t>е</a:t>
            </a:r>
            <a:r>
              <a:rPr sz="2200" spc="-110" dirty="0">
                <a:solidFill>
                  <a:srgbClr val="333399"/>
                </a:solidFill>
              </a:rPr>
              <a:t>д</a:t>
            </a:r>
            <a:r>
              <a:rPr sz="2200" spc="-105" dirty="0">
                <a:solidFill>
                  <a:srgbClr val="333399"/>
                </a:solidFill>
              </a:rPr>
              <a:t>о</a:t>
            </a:r>
            <a:r>
              <a:rPr sz="2200" spc="-100" dirty="0">
                <a:solidFill>
                  <a:srgbClr val="333399"/>
                </a:solidFill>
              </a:rPr>
              <a:t>ва</a:t>
            </a:r>
            <a:r>
              <a:rPr sz="2200" spc="-105" dirty="0">
                <a:solidFill>
                  <a:srgbClr val="333399"/>
                </a:solidFill>
              </a:rPr>
              <a:t>ни</a:t>
            </a:r>
            <a:r>
              <a:rPr sz="2200" spc="-5" dirty="0">
                <a:solidFill>
                  <a:srgbClr val="333399"/>
                </a:solidFill>
              </a:rPr>
              <a:t>я</a:t>
            </a:r>
            <a:r>
              <a:rPr sz="2200" spc="-210" dirty="0">
                <a:solidFill>
                  <a:srgbClr val="333399"/>
                </a:solidFill>
              </a:rPr>
              <a:t> </a:t>
            </a:r>
            <a:r>
              <a:rPr sz="2200" spc="-105" dirty="0">
                <a:solidFill>
                  <a:srgbClr val="333399"/>
                </a:solidFill>
              </a:rPr>
              <a:t>п</a:t>
            </a:r>
            <a:r>
              <a:rPr sz="2200" spc="-5" dirty="0">
                <a:solidFill>
                  <a:srgbClr val="333399"/>
                </a:solidFill>
              </a:rPr>
              <a:t>о</a:t>
            </a:r>
            <a:r>
              <a:rPr sz="2200" spc="-200" dirty="0">
                <a:solidFill>
                  <a:srgbClr val="333399"/>
                </a:solidFill>
              </a:rPr>
              <a:t> </a:t>
            </a:r>
            <a:r>
              <a:rPr sz="2200" spc="-145" dirty="0">
                <a:solidFill>
                  <a:srgbClr val="333399"/>
                </a:solidFill>
              </a:rPr>
              <a:t>Р</a:t>
            </a:r>
            <a:r>
              <a:rPr sz="2200" spc="-210" dirty="0">
                <a:solidFill>
                  <a:srgbClr val="333399"/>
                </a:solidFill>
              </a:rPr>
              <a:t>У</a:t>
            </a:r>
            <a:r>
              <a:rPr sz="2200" spc="-140" dirty="0">
                <a:solidFill>
                  <a:srgbClr val="333399"/>
                </a:solidFill>
              </a:rPr>
              <a:t>С</a:t>
            </a:r>
            <a:r>
              <a:rPr sz="2200" spc="-100" dirty="0">
                <a:solidFill>
                  <a:srgbClr val="333399"/>
                </a:solidFill>
              </a:rPr>
              <a:t>С</a:t>
            </a:r>
            <a:r>
              <a:rPr sz="2200" spc="-155" dirty="0">
                <a:solidFill>
                  <a:srgbClr val="333399"/>
                </a:solidFill>
              </a:rPr>
              <a:t>К</a:t>
            </a:r>
            <a:r>
              <a:rPr sz="2200" spc="-105" dirty="0">
                <a:solidFill>
                  <a:srgbClr val="333399"/>
                </a:solidFill>
              </a:rPr>
              <a:t>О</a:t>
            </a:r>
            <a:r>
              <a:rPr sz="2200" spc="-100" dirty="0">
                <a:solidFill>
                  <a:srgbClr val="333399"/>
                </a:solidFill>
              </a:rPr>
              <a:t>М</a:t>
            </a:r>
            <a:r>
              <a:rPr sz="2200" spc="-5" dirty="0">
                <a:solidFill>
                  <a:srgbClr val="333399"/>
                </a:solidFill>
              </a:rPr>
              <a:t>У</a:t>
            </a:r>
            <a:r>
              <a:rPr sz="2200" spc="-200" dirty="0">
                <a:solidFill>
                  <a:srgbClr val="333399"/>
                </a:solidFill>
              </a:rPr>
              <a:t> </a:t>
            </a:r>
            <a:r>
              <a:rPr sz="2200" spc="-110" dirty="0">
                <a:solidFill>
                  <a:srgbClr val="333399"/>
                </a:solidFill>
              </a:rPr>
              <a:t>Я</a:t>
            </a:r>
            <a:r>
              <a:rPr sz="2200" spc="-100" dirty="0">
                <a:solidFill>
                  <a:srgbClr val="333399"/>
                </a:solidFill>
              </a:rPr>
              <a:t>ЗЫ</a:t>
            </a:r>
            <a:r>
              <a:rPr sz="2200" spc="-110" dirty="0">
                <a:solidFill>
                  <a:srgbClr val="333399"/>
                </a:solidFill>
              </a:rPr>
              <a:t>К</a:t>
            </a:r>
            <a:r>
              <a:rPr sz="2200" spc="-5" dirty="0">
                <a:solidFill>
                  <a:srgbClr val="333399"/>
                </a:solidFill>
              </a:rPr>
              <a:t>У</a:t>
            </a:r>
            <a:r>
              <a:rPr sz="2200" spc="-190" dirty="0">
                <a:solidFill>
                  <a:srgbClr val="333399"/>
                </a:solidFill>
              </a:rPr>
              <a:t> </a:t>
            </a:r>
            <a:r>
              <a:rPr sz="2200" spc="-5" dirty="0">
                <a:solidFill>
                  <a:srgbClr val="333399"/>
                </a:solidFill>
              </a:rPr>
              <a:t>в</a:t>
            </a:r>
            <a:r>
              <a:rPr sz="2200" spc="-195" dirty="0">
                <a:solidFill>
                  <a:srgbClr val="333399"/>
                </a:solidFill>
              </a:rPr>
              <a:t> </a:t>
            </a:r>
            <a:r>
              <a:rPr sz="2200" spc="-110" dirty="0">
                <a:solidFill>
                  <a:srgbClr val="333399"/>
                </a:solidFill>
              </a:rPr>
              <a:t>202</a:t>
            </a:r>
            <a:r>
              <a:rPr sz="2200" spc="-5" dirty="0">
                <a:solidFill>
                  <a:srgbClr val="333399"/>
                </a:solidFill>
              </a:rPr>
              <a:t>2</a:t>
            </a:r>
            <a:r>
              <a:rPr sz="2200" spc="-204" dirty="0">
                <a:solidFill>
                  <a:srgbClr val="333399"/>
                </a:solidFill>
              </a:rPr>
              <a:t> </a:t>
            </a:r>
            <a:r>
              <a:rPr sz="2200" spc="-145" dirty="0">
                <a:solidFill>
                  <a:srgbClr val="333399"/>
                </a:solidFill>
              </a:rPr>
              <a:t>г</a:t>
            </a:r>
            <a:r>
              <a:rPr sz="2200" spc="-215" dirty="0">
                <a:solidFill>
                  <a:srgbClr val="333399"/>
                </a:solidFill>
              </a:rPr>
              <a:t>о</a:t>
            </a:r>
            <a:r>
              <a:rPr sz="2200" spc="-110" dirty="0">
                <a:solidFill>
                  <a:srgbClr val="333399"/>
                </a:solidFill>
              </a:rPr>
              <a:t>д</a:t>
            </a:r>
            <a:r>
              <a:rPr sz="2200" spc="-5" dirty="0">
                <a:solidFill>
                  <a:srgbClr val="333399"/>
                </a:solidFill>
              </a:rPr>
              <a:t>у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444500" y="1220851"/>
            <a:ext cx="7651750" cy="5557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1585" marR="431165" indent="-818515">
              <a:lnSpc>
                <a:spcPct val="100000"/>
              </a:lnSpc>
              <a:spcBef>
                <a:spcPts val="105"/>
              </a:spcBef>
            </a:pPr>
            <a:r>
              <a:rPr sz="20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Итоговое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собеседование по </a:t>
            </a:r>
            <a:r>
              <a:rPr sz="20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русскому 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языку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состоит из </a:t>
            </a:r>
            <a:r>
              <a:rPr sz="20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двух </a:t>
            </a:r>
            <a:r>
              <a:rPr sz="2000" b="1" spc="-48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частей,</a:t>
            </a:r>
            <a:r>
              <a:rPr sz="20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включающих</a:t>
            </a:r>
            <a:r>
              <a:rPr sz="20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в</a:t>
            </a:r>
            <a:r>
              <a:rPr sz="20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себя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четыре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задания.</a:t>
            </a:r>
            <a:endParaRPr sz="2000">
              <a:latin typeface="Times New Roman"/>
              <a:cs typeface="Times New Roman"/>
            </a:endParaRPr>
          </a:p>
          <a:p>
            <a:pPr marL="210693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Часть</a:t>
            </a:r>
            <a:r>
              <a:rPr sz="20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состоит</a:t>
            </a:r>
            <a:r>
              <a:rPr sz="20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из </a:t>
            </a:r>
            <a:r>
              <a:rPr sz="20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двух</a:t>
            </a:r>
            <a:r>
              <a:rPr sz="2000" b="1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заданий.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800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Задания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 1</a:t>
            </a:r>
            <a:r>
              <a:rPr sz="1800" i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1800"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sz="1800" i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выполняются</a:t>
            </a:r>
            <a:r>
              <a:rPr sz="1800" i="1" spc="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1800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использованием</a:t>
            </a:r>
            <a:r>
              <a:rPr sz="1800" i="1" spc="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одного</a:t>
            </a:r>
            <a:r>
              <a:rPr sz="1800"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 текста.</a:t>
            </a:r>
            <a:endParaRPr sz="18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00000"/>
              </a:lnSpc>
              <a:spcBef>
                <a:spcPts val="430"/>
              </a:spcBef>
              <a:buClr>
                <a:srgbClr val="D16248"/>
              </a:buClr>
              <a:buFont typeface="Arial MT"/>
              <a:buChar char="•"/>
              <a:tabLst>
                <a:tab pos="241300" algn="l"/>
                <a:tab pos="241935" algn="l"/>
              </a:tabLst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Задание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1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чтение</a:t>
            </a:r>
            <a:r>
              <a:rPr sz="18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вслух</a:t>
            </a:r>
            <a:r>
              <a:rPr sz="1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небольшого</a:t>
            </a:r>
            <a:r>
              <a:rPr sz="1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текста.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Время</a:t>
            </a:r>
            <a:r>
              <a:rPr sz="1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подготовку</a:t>
            </a:r>
            <a:r>
              <a:rPr sz="18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1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до</a:t>
            </a:r>
            <a:r>
              <a:rPr sz="18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2-х </a:t>
            </a:r>
            <a:r>
              <a:rPr sz="1800" spc="-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минут.</a:t>
            </a:r>
            <a:endParaRPr sz="1800">
              <a:latin typeface="Times New Roman"/>
              <a:cs typeface="Times New Roman"/>
            </a:endParaRPr>
          </a:p>
          <a:p>
            <a:pPr marL="241300" marR="6985" indent="-229235">
              <a:lnSpc>
                <a:spcPct val="100000"/>
              </a:lnSpc>
              <a:spcBef>
                <a:spcPts val="434"/>
              </a:spcBef>
              <a:buClr>
                <a:srgbClr val="D16248"/>
              </a:buClr>
              <a:buFont typeface="Arial MT"/>
              <a:buChar char="•"/>
              <a:tabLst>
                <a:tab pos="241300" algn="l"/>
                <a:tab pos="241935" algn="l"/>
              </a:tabLst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b="1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задании</a:t>
            </a:r>
            <a:r>
              <a:rPr sz="1800" b="1" spc="3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1800" b="1" spc="3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предлагается</a:t>
            </a:r>
            <a:r>
              <a:rPr sz="1800" spc="3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пересказать</a:t>
            </a:r>
            <a:r>
              <a:rPr sz="1800" spc="3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прочитанный</a:t>
            </a:r>
            <a:r>
              <a:rPr sz="18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текст,</a:t>
            </a:r>
            <a:r>
              <a:rPr sz="1800" spc="3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дополнив</a:t>
            </a:r>
            <a:r>
              <a:rPr sz="1800" spc="3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его </a:t>
            </a:r>
            <a:r>
              <a:rPr sz="1800" spc="-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высказыванием.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Время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подготовку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до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2-х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минут.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Часть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состоит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двух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  <a:tabLst>
                <a:tab pos="5123180" algn="l"/>
              </a:tabLst>
            </a:pPr>
            <a:r>
              <a:rPr sz="1800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Задания</a:t>
            </a:r>
            <a:r>
              <a:rPr sz="1800" i="1" spc="37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3</a:t>
            </a:r>
            <a:r>
              <a:rPr sz="1800" i="1" spc="3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1800" i="1" spc="3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r>
              <a:rPr sz="1800" i="1" spc="3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C00000"/>
                </a:solidFill>
                <a:latin typeface="Times New Roman"/>
                <a:cs typeface="Times New Roman"/>
              </a:rPr>
              <a:t>не</a:t>
            </a:r>
            <a:r>
              <a:rPr sz="1800" b="1" i="1" spc="37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b="1"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связаны</a:t>
            </a:r>
            <a:r>
              <a:rPr sz="1800" b="1" i="1" spc="3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1800" i="1" spc="3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spc="-20" dirty="0">
                <a:solidFill>
                  <a:srgbClr val="C00000"/>
                </a:solidFill>
                <a:latin typeface="Times New Roman"/>
                <a:cs typeface="Times New Roman"/>
              </a:rPr>
              <a:t>текстом,</a:t>
            </a:r>
            <a:r>
              <a:rPr sz="1800" i="1" spc="3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который	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читали</a:t>
            </a:r>
            <a:r>
              <a:rPr sz="1800" i="1" spc="3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1800" i="1" spc="3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пересказывали,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выполняя</a:t>
            </a:r>
            <a:r>
              <a:rPr sz="1800" i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задания</a:t>
            </a:r>
            <a:r>
              <a:rPr sz="1800" i="1" spc="-4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r>
              <a:rPr sz="1800" i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1800" i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2.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Учащимся</a:t>
            </a:r>
            <a:r>
              <a:rPr sz="1800"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предстоит</a:t>
            </a:r>
            <a:r>
              <a:rPr sz="18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выбрать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одну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тему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для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монолога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диалога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241300" marR="5080" indent="-229235" algn="just">
              <a:lnSpc>
                <a:spcPct val="100000"/>
              </a:lnSpc>
              <a:spcBef>
                <a:spcPts val="430"/>
              </a:spcBef>
              <a:buClr>
                <a:srgbClr val="D16248"/>
              </a:buClr>
              <a:buFont typeface="Arial MT"/>
              <a:buChar char="•"/>
              <a:tabLst>
                <a:tab pos="241935" algn="l"/>
              </a:tabLst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задании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3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предлагается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выбрать 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один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из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трёх 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предложенных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вариантов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беседы: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описание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фотографии,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повествование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1800" spc="4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основе</a:t>
            </a:r>
            <a:r>
              <a:rPr sz="1800" spc="4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жизненного </a:t>
            </a:r>
            <a:r>
              <a:rPr sz="1800" spc="-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опыта,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рассуждение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по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одной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сформулированных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проблем</a:t>
            </a:r>
            <a:r>
              <a:rPr sz="1800" spc="43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1800" spc="4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построить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монологическое высказывание.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Время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на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подготовку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минута.</a:t>
            </a:r>
            <a:endParaRPr sz="1800">
              <a:latin typeface="Times New Roman"/>
              <a:cs typeface="Times New Roman"/>
            </a:endParaRPr>
          </a:p>
          <a:p>
            <a:pPr marL="241300" marR="5080" indent="-229235" algn="just">
              <a:lnSpc>
                <a:spcPct val="100000"/>
              </a:lnSpc>
              <a:spcBef>
                <a:spcPts val="434"/>
              </a:spcBef>
              <a:buClr>
                <a:srgbClr val="D16248"/>
              </a:buClr>
              <a:buFont typeface="Arial MT"/>
              <a:buChar char="•"/>
              <a:tabLst>
                <a:tab pos="241935" algn="l"/>
              </a:tabLst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задании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4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предстоит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поучаствовать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беседе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теме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предыдущего 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задания.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5813" y="41338"/>
            <a:ext cx="953770" cy="10113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8623"/>
            <a:ext cx="61620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45" dirty="0">
                <a:solidFill>
                  <a:srgbClr val="C00000"/>
                </a:solidFill>
                <a:latin typeface="Cambria"/>
                <a:cs typeface="Cambria"/>
              </a:rPr>
              <a:t>Р</a:t>
            </a:r>
            <a:r>
              <a:rPr sz="2400" i="1" spc="-110" dirty="0">
                <a:solidFill>
                  <a:srgbClr val="C00000"/>
                </a:solidFill>
                <a:latin typeface="Cambria"/>
                <a:cs typeface="Cambria"/>
              </a:rPr>
              <a:t>у</a:t>
            </a:r>
            <a:r>
              <a:rPr sz="2400" i="1" spc="-114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400" i="1" spc="-105" dirty="0">
                <a:solidFill>
                  <a:srgbClr val="C00000"/>
                </a:solidFill>
                <a:latin typeface="Cambria"/>
                <a:cs typeface="Cambria"/>
              </a:rPr>
              <a:t>ск</a:t>
            </a:r>
            <a:r>
              <a:rPr sz="2400" i="1" spc="-1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400" i="1" dirty="0">
                <a:solidFill>
                  <a:srgbClr val="C00000"/>
                </a:solidFill>
                <a:latin typeface="Cambria"/>
                <a:cs typeface="Cambria"/>
              </a:rPr>
              <a:t>й</a:t>
            </a:r>
            <a:r>
              <a:rPr sz="2400" i="1" spc="-2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i="1" spc="-105" dirty="0">
                <a:solidFill>
                  <a:srgbClr val="C00000"/>
                </a:solidFill>
                <a:latin typeface="Cambria"/>
                <a:cs typeface="Cambria"/>
              </a:rPr>
              <a:t>я</a:t>
            </a:r>
            <a:r>
              <a:rPr sz="2400" i="1" spc="-100" dirty="0">
                <a:solidFill>
                  <a:srgbClr val="C00000"/>
                </a:solidFill>
                <a:latin typeface="Cambria"/>
                <a:cs typeface="Cambria"/>
              </a:rPr>
              <a:t>з</a:t>
            </a:r>
            <a:r>
              <a:rPr sz="2400" i="1" spc="-105" dirty="0">
                <a:solidFill>
                  <a:srgbClr val="C00000"/>
                </a:solidFill>
                <a:latin typeface="Cambria"/>
                <a:cs typeface="Cambria"/>
              </a:rPr>
              <a:t>ык</a:t>
            </a:r>
            <a:r>
              <a:rPr sz="2400" i="1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r>
              <a:rPr sz="2400" i="1" spc="-19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i="1" spc="-1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400" i="1" spc="-105" dirty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sz="2400" i="1" spc="-1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400" i="1" spc="-10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2400" i="1" spc="-1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400" i="1" spc="-10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400" i="1" spc="-1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400" i="1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400" i="1" spc="-2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i="1" spc="-114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400" i="1" spc="-10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2400" i="1" spc="-105" dirty="0">
                <a:solidFill>
                  <a:srgbClr val="C00000"/>
                </a:solidFill>
                <a:latin typeface="Cambria"/>
                <a:cs typeface="Cambria"/>
              </a:rPr>
              <a:t>б</a:t>
            </a:r>
            <a:r>
              <a:rPr sz="2400" i="1" spc="-95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400" i="1" spc="-114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400" i="1" spc="-95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400" i="1" spc="-100" dirty="0">
                <a:solidFill>
                  <a:srgbClr val="C00000"/>
                </a:solidFill>
                <a:latin typeface="Cambria"/>
                <a:cs typeface="Cambria"/>
              </a:rPr>
              <a:t>до</a:t>
            </a:r>
            <a:r>
              <a:rPr sz="2400" i="1" spc="-105" dirty="0">
                <a:solidFill>
                  <a:srgbClr val="C00000"/>
                </a:solidFill>
                <a:latin typeface="Cambria"/>
                <a:cs typeface="Cambria"/>
              </a:rPr>
              <a:t>в</a:t>
            </a:r>
            <a:r>
              <a:rPr sz="2400" i="1" spc="-100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2400" i="1" spc="-105" dirty="0">
                <a:solidFill>
                  <a:srgbClr val="C00000"/>
                </a:solidFill>
                <a:latin typeface="Cambria"/>
                <a:cs typeface="Cambria"/>
              </a:rPr>
              <a:t>н</a:t>
            </a:r>
            <a:r>
              <a:rPr sz="2400" i="1" spc="-100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400" i="1" spc="-95" dirty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sz="2400" i="1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2400" spc="-95" dirty="0">
                <a:solidFill>
                  <a:srgbClr val="C00000"/>
                </a:solidFill>
              </a:rPr>
              <a:t>К</a:t>
            </a:r>
            <a:r>
              <a:rPr sz="2400" spc="-105" dirty="0">
                <a:solidFill>
                  <a:srgbClr val="C00000"/>
                </a:solidFill>
              </a:rPr>
              <a:t>р</a:t>
            </a:r>
            <a:r>
              <a:rPr sz="2400" spc="-100" dirty="0">
                <a:solidFill>
                  <a:srgbClr val="C00000"/>
                </a:solidFill>
              </a:rPr>
              <a:t>и</a:t>
            </a:r>
            <a:r>
              <a:rPr sz="2400" spc="-150" dirty="0">
                <a:solidFill>
                  <a:srgbClr val="C00000"/>
                </a:solidFill>
              </a:rPr>
              <a:t>т</a:t>
            </a:r>
            <a:r>
              <a:rPr sz="2400" spc="-100" dirty="0">
                <a:solidFill>
                  <a:srgbClr val="C00000"/>
                </a:solidFill>
              </a:rPr>
              <a:t>е</a:t>
            </a:r>
            <a:r>
              <a:rPr sz="2400" spc="-105" dirty="0">
                <a:solidFill>
                  <a:srgbClr val="C00000"/>
                </a:solidFill>
              </a:rPr>
              <a:t>р</a:t>
            </a:r>
            <a:r>
              <a:rPr sz="2400" spc="-100" dirty="0">
                <a:solidFill>
                  <a:srgbClr val="C00000"/>
                </a:solidFill>
              </a:rPr>
              <a:t>и</a:t>
            </a:r>
            <a:r>
              <a:rPr sz="2400" dirty="0">
                <a:solidFill>
                  <a:srgbClr val="C00000"/>
                </a:solidFill>
              </a:rPr>
              <a:t>и</a:t>
            </a:r>
            <a:r>
              <a:rPr sz="2400" spc="-220" dirty="0">
                <a:solidFill>
                  <a:srgbClr val="C00000"/>
                </a:solidFill>
              </a:rPr>
              <a:t> </a:t>
            </a:r>
            <a:r>
              <a:rPr sz="2400" spc="-95" dirty="0">
                <a:solidFill>
                  <a:srgbClr val="C00000"/>
                </a:solidFill>
              </a:rPr>
              <a:t>оц</a:t>
            </a:r>
            <a:r>
              <a:rPr sz="2400" spc="-100" dirty="0">
                <a:solidFill>
                  <a:srgbClr val="C00000"/>
                </a:solidFill>
              </a:rPr>
              <a:t>е</a:t>
            </a:r>
            <a:r>
              <a:rPr sz="2400" spc="-95" dirty="0">
                <a:solidFill>
                  <a:srgbClr val="C00000"/>
                </a:solidFill>
              </a:rPr>
              <a:t>н</a:t>
            </a:r>
            <a:r>
              <a:rPr sz="2400" spc="-100" dirty="0">
                <a:solidFill>
                  <a:srgbClr val="C00000"/>
                </a:solidFill>
              </a:rPr>
              <a:t>ива</a:t>
            </a:r>
            <a:r>
              <a:rPr sz="2400" spc="-95" dirty="0">
                <a:solidFill>
                  <a:srgbClr val="C00000"/>
                </a:solidFill>
              </a:rPr>
              <a:t>н</a:t>
            </a:r>
            <a:r>
              <a:rPr sz="2400" spc="-100" dirty="0">
                <a:solidFill>
                  <a:srgbClr val="C00000"/>
                </a:solidFill>
              </a:rPr>
              <a:t>и</a:t>
            </a:r>
            <a:r>
              <a:rPr sz="2400" dirty="0">
                <a:solidFill>
                  <a:srgbClr val="C00000"/>
                </a:solidFill>
              </a:rPr>
              <a:t>я</a:t>
            </a:r>
            <a:r>
              <a:rPr sz="2400" spc="-225" dirty="0">
                <a:solidFill>
                  <a:srgbClr val="C00000"/>
                </a:solidFill>
              </a:rPr>
              <a:t> </a:t>
            </a:r>
            <a:r>
              <a:rPr sz="2400" spc="-100" dirty="0">
                <a:solidFill>
                  <a:srgbClr val="C00000"/>
                </a:solidFill>
              </a:rPr>
              <a:t>в</a:t>
            </a:r>
            <a:r>
              <a:rPr sz="2400" spc="-95" dirty="0">
                <a:solidFill>
                  <a:srgbClr val="C00000"/>
                </a:solidFill>
              </a:rPr>
              <a:t>ы</a:t>
            </a:r>
            <a:r>
              <a:rPr sz="2400" spc="-100" dirty="0">
                <a:solidFill>
                  <a:srgbClr val="C00000"/>
                </a:solidFill>
              </a:rPr>
              <a:t>п</a:t>
            </a:r>
            <a:r>
              <a:rPr sz="2400" spc="-95" dirty="0">
                <a:solidFill>
                  <a:srgbClr val="C00000"/>
                </a:solidFill>
              </a:rPr>
              <a:t>олн</a:t>
            </a:r>
            <a:r>
              <a:rPr sz="2400" spc="-100" dirty="0">
                <a:solidFill>
                  <a:srgbClr val="C00000"/>
                </a:solidFill>
              </a:rPr>
              <a:t>е</a:t>
            </a:r>
            <a:r>
              <a:rPr sz="2400" spc="-110" dirty="0">
                <a:solidFill>
                  <a:srgbClr val="C00000"/>
                </a:solidFill>
              </a:rPr>
              <a:t>н</a:t>
            </a:r>
            <a:r>
              <a:rPr sz="2400" spc="-100" dirty="0">
                <a:solidFill>
                  <a:srgbClr val="C00000"/>
                </a:solidFill>
              </a:rPr>
              <a:t>и</a:t>
            </a:r>
            <a:r>
              <a:rPr sz="2400" dirty="0">
                <a:solidFill>
                  <a:srgbClr val="C00000"/>
                </a:solidFill>
              </a:rPr>
              <a:t>я</a:t>
            </a:r>
            <a:r>
              <a:rPr sz="2400" spc="-240" dirty="0">
                <a:solidFill>
                  <a:srgbClr val="C00000"/>
                </a:solidFill>
              </a:rPr>
              <a:t> </a:t>
            </a:r>
            <a:r>
              <a:rPr sz="2400" spc="-95" dirty="0">
                <a:solidFill>
                  <a:srgbClr val="C00000"/>
                </a:solidFill>
              </a:rPr>
              <a:t>з</a:t>
            </a:r>
            <a:r>
              <a:rPr sz="2400" spc="-100" dirty="0">
                <a:solidFill>
                  <a:srgbClr val="C00000"/>
                </a:solidFill>
              </a:rPr>
              <a:t>а</a:t>
            </a:r>
            <a:r>
              <a:rPr sz="2400" spc="-95" dirty="0">
                <a:solidFill>
                  <a:srgbClr val="C00000"/>
                </a:solidFill>
              </a:rPr>
              <a:t>д</a:t>
            </a:r>
            <a:r>
              <a:rPr sz="2400" spc="-100" dirty="0">
                <a:solidFill>
                  <a:srgbClr val="C00000"/>
                </a:solidFill>
              </a:rPr>
              <a:t>а</a:t>
            </a:r>
            <a:r>
              <a:rPr sz="2400" spc="-95" dirty="0">
                <a:solidFill>
                  <a:srgbClr val="C00000"/>
                </a:solidFill>
              </a:rPr>
              <a:t>н</a:t>
            </a:r>
            <a:r>
              <a:rPr sz="2400" spc="-100" dirty="0">
                <a:solidFill>
                  <a:srgbClr val="C00000"/>
                </a:solidFill>
              </a:rPr>
              <a:t>ий</a:t>
            </a:r>
            <a:r>
              <a:rPr sz="2400" dirty="0">
                <a:solidFill>
                  <a:srgbClr val="C00000"/>
                </a:solidFill>
              </a:rPr>
              <a:t>.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72567" y="1016000"/>
            <a:ext cx="7882890" cy="479996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30"/>
              </a:spcBef>
              <a:buClr>
                <a:srgbClr val="D16248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Задание</a:t>
            </a: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1.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Чтение</a:t>
            </a:r>
            <a:r>
              <a:rPr sz="1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текста</a:t>
            </a:r>
            <a:r>
              <a:rPr sz="1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балла</a:t>
            </a:r>
            <a:endParaRPr sz="1800">
              <a:latin typeface="Calibri"/>
              <a:cs typeface="Calibri"/>
            </a:endParaRPr>
          </a:p>
          <a:p>
            <a:pPr marL="241300" marR="921385" indent="-228600">
              <a:lnSpc>
                <a:spcPct val="100000"/>
              </a:lnSpc>
              <a:spcBef>
                <a:spcPts val="430"/>
              </a:spcBef>
              <a:buClr>
                <a:srgbClr val="D16248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Задание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2.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Подробный</a:t>
            </a:r>
            <a:r>
              <a:rPr sz="1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пересказ</a:t>
            </a:r>
            <a:r>
              <a:rPr sz="1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текста</a:t>
            </a:r>
            <a:r>
              <a:rPr sz="1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включением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приведённого </a:t>
            </a:r>
            <a:r>
              <a:rPr sz="1800" spc="-3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высказывания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–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5</a:t>
            </a:r>
            <a:r>
              <a:rPr sz="18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баллов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34"/>
              </a:spcBef>
              <a:buClr>
                <a:srgbClr val="D16248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Критерии</a:t>
            </a:r>
            <a:r>
              <a:rPr sz="1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оценивания</a:t>
            </a:r>
            <a:r>
              <a:rPr sz="1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правильности</a:t>
            </a:r>
            <a:r>
              <a:rPr sz="1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речи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за</a:t>
            </a:r>
            <a:r>
              <a:rPr sz="1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выполнение</a:t>
            </a:r>
            <a:r>
              <a:rPr sz="1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заданий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1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18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1800" b="1" spc="4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балла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434"/>
              </a:spcBef>
            </a:pPr>
            <a:r>
              <a:rPr sz="1800" b="1" spc="-20" dirty="0">
                <a:solidFill>
                  <a:srgbClr val="C00000"/>
                </a:solidFill>
                <a:latin typeface="Calibri"/>
                <a:cs typeface="Calibri"/>
              </a:rPr>
              <a:t>ИТОГО: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 максимальное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количество</a:t>
            </a:r>
            <a:r>
              <a:rPr sz="18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баллов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за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работу</a:t>
            </a:r>
            <a:r>
              <a:rPr sz="18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18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libri"/>
                <a:cs typeface="Calibri"/>
              </a:rPr>
              <a:t>текстом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 (задания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2)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– </a:t>
            </a:r>
            <a:r>
              <a:rPr sz="1800" b="1" spc="-3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11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 баллов.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30"/>
              </a:spcBef>
              <a:buClr>
                <a:srgbClr val="D16248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Задание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Монологическое</a:t>
            </a:r>
            <a:r>
              <a:rPr sz="1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высказывание</a:t>
            </a:r>
            <a:r>
              <a:rPr sz="1800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3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балла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Речевое</a:t>
            </a:r>
            <a:r>
              <a:rPr sz="1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оформление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оценивается</a:t>
            </a:r>
            <a:r>
              <a:rPr sz="1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 целом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заданиям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4.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30"/>
              </a:spcBef>
              <a:buClr>
                <a:srgbClr val="D16248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Задание</a:t>
            </a: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4.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Критерии</a:t>
            </a:r>
            <a:r>
              <a:rPr sz="1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оценивания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диалога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–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балла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34"/>
              </a:spcBef>
              <a:buClr>
                <a:srgbClr val="D16248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Критерии</a:t>
            </a:r>
            <a:r>
              <a:rPr sz="1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оценивания</a:t>
            </a:r>
            <a:r>
              <a:rPr sz="1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правильности</a:t>
            </a:r>
            <a:r>
              <a:rPr sz="1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речи</a:t>
            </a:r>
            <a:r>
              <a:rPr sz="18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за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выполнение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30"/>
              </a:spcBef>
              <a:buClr>
                <a:srgbClr val="D16248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заданий</a:t>
            </a:r>
            <a:r>
              <a:rPr sz="18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4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4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 балла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b="1" spc="-20" dirty="0">
                <a:solidFill>
                  <a:srgbClr val="C00000"/>
                </a:solidFill>
                <a:latin typeface="Calibri"/>
                <a:cs typeface="Calibri"/>
              </a:rPr>
              <a:t>ИТОГО: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 максимальное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 количество</a:t>
            </a:r>
            <a:r>
              <a:rPr sz="18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баллов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за</a:t>
            </a:r>
            <a:r>
              <a:rPr sz="18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монолог</a:t>
            </a:r>
            <a:r>
              <a:rPr sz="18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и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диалог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sz="18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9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баллов.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Общее количество</a:t>
            </a:r>
            <a:r>
              <a:rPr sz="1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баллов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за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выполнение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всей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работы</a:t>
            </a:r>
            <a:r>
              <a:rPr sz="1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20.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1622882"/>
            <a:ext cx="7691755" cy="4205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0" indent="-229235" algn="just">
              <a:lnSpc>
                <a:spcPct val="100000"/>
              </a:lnSpc>
              <a:spcBef>
                <a:spcPts val="100"/>
              </a:spcBef>
              <a:buClr>
                <a:srgbClr val="D16248"/>
              </a:buClr>
              <a:buFont typeface="Arial MT"/>
              <a:buChar char="•"/>
              <a:tabLst>
                <a:tab pos="489584" algn="l"/>
              </a:tabLst>
            </a:pP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Общее</a:t>
            </a:r>
            <a:r>
              <a:rPr sz="2400" spc="11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время</a:t>
            </a:r>
            <a:r>
              <a:rPr sz="2400" spc="7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ответа</a:t>
            </a:r>
            <a:r>
              <a:rPr sz="2400" spc="7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учащегося</a:t>
            </a:r>
            <a:r>
              <a:rPr sz="2400" spc="7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(включая</a:t>
            </a:r>
            <a:r>
              <a:rPr sz="2400" spc="7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время</a:t>
            </a:r>
            <a:r>
              <a:rPr sz="2400" spc="7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endParaRPr sz="2400">
              <a:latin typeface="Times New Roman"/>
              <a:cs typeface="Times New Roman"/>
            </a:endParaRPr>
          </a:p>
          <a:p>
            <a:pPr marL="488950" algn="just">
              <a:lnSpc>
                <a:spcPct val="100000"/>
              </a:lnSpc>
            </a:pP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подготовку)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примерно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15-16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минут.</a:t>
            </a:r>
            <a:endParaRPr sz="2400">
              <a:latin typeface="Times New Roman"/>
              <a:cs typeface="Times New Roman"/>
            </a:endParaRPr>
          </a:p>
          <a:p>
            <a:pPr marL="488950" marR="100965" indent="-229235" algn="just">
              <a:lnSpc>
                <a:spcPct val="100000"/>
              </a:lnSpc>
              <a:spcBef>
                <a:spcPts val="575"/>
              </a:spcBef>
              <a:buClr>
                <a:srgbClr val="D16248"/>
              </a:buClr>
              <a:buFont typeface="Arial MT"/>
              <a:buChar char="•"/>
              <a:tabLst>
                <a:tab pos="489584" algn="l"/>
              </a:tabLst>
            </a:pP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протяжении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 всего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времени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ответа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ведётся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аудиозапись.</a:t>
            </a:r>
            <a:endParaRPr sz="2400">
              <a:latin typeface="Times New Roman"/>
              <a:cs typeface="Times New Roman"/>
            </a:endParaRPr>
          </a:p>
          <a:p>
            <a:pPr marL="488950" marR="100330" indent="-229235" algn="just">
              <a:lnSpc>
                <a:spcPct val="100000"/>
              </a:lnSpc>
              <a:spcBef>
                <a:spcPts val="580"/>
              </a:spcBef>
              <a:buClr>
                <a:srgbClr val="D16248"/>
              </a:buClr>
              <a:buFont typeface="Arial MT"/>
              <a:buChar char="•"/>
              <a:tabLst>
                <a:tab pos="489584" algn="l"/>
              </a:tabLst>
            </a:pP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Во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время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итогового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собеседования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учащиеся 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имеют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право делать пометки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контрольных </a:t>
            </a:r>
            <a:r>
              <a:rPr sz="2400" spc="-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измерительных</a:t>
            </a:r>
            <a:r>
              <a:rPr sz="24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материалах.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035"/>
              </a:spcBef>
              <a:tabLst>
                <a:tab pos="723900" algn="l"/>
                <a:tab pos="1127760" algn="l"/>
                <a:tab pos="1301750" algn="l"/>
                <a:tab pos="2621915" algn="l"/>
                <a:tab pos="2737485" algn="l"/>
                <a:tab pos="3437254" algn="l"/>
                <a:tab pos="4458335" algn="l"/>
                <a:tab pos="4510405" algn="l"/>
                <a:tab pos="4917440" algn="l"/>
                <a:tab pos="5731510" algn="l"/>
                <a:tab pos="5906770" algn="l"/>
                <a:tab pos="6356350" algn="l"/>
                <a:tab pos="6536055" algn="l"/>
                <a:tab pos="6814820" algn="l"/>
                <a:tab pos="7002145" algn="l"/>
              </a:tabLst>
            </a:pP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Общее</a:t>
            </a:r>
            <a:r>
              <a:rPr sz="2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количество</a:t>
            </a:r>
            <a:r>
              <a:rPr sz="2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баллов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 за</a:t>
            </a:r>
            <a:r>
              <a:rPr sz="2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выполнение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всей </a:t>
            </a:r>
            <a:r>
              <a:rPr sz="22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работы</a:t>
            </a:r>
            <a:r>
              <a:rPr sz="22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–</a:t>
            </a:r>
            <a:r>
              <a:rPr sz="2200" b="1" spc="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20. </a:t>
            </a:r>
            <a:r>
              <a:rPr sz="2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Уча</a:t>
            </a:r>
            <a:r>
              <a:rPr sz="2200" dirty="0">
                <a:latin typeface="Times New Roman"/>
                <a:cs typeface="Times New Roman"/>
              </a:rPr>
              <a:t>с</a:t>
            </a:r>
            <a:r>
              <a:rPr sz="2200" spc="-5" dirty="0">
                <a:latin typeface="Times New Roman"/>
                <a:cs typeface="Times New Roman"/>
              </a:rPr>
              <a:t>тник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0" dirty="0">
                <a:latin typeface="Times New Roman"/>
                <a:cs typeface="Times New Roman"/>
              </a:rPr>
              <a:t>и</a:t>
            </a:r>
            <a:r>
              <a:rPr sz="2200" spc="-20" dirty="0">
                <a:latin typeface="Times New Roman"/>
                <a:cs typeface="Times New Roman"/>
              </a:rPr>
              <a:t>т</a:t>
            </a:r>
            <a:r>
              <a:rPr sz="2200" spc="-5" dirty="0">
                <a:latin typeface="Times New Roman"/>
                <a:cs typeface="Times New Roman"/>
              </a:rPr>
              <a:t>о</a:t>
            </a:r>
            <a:r>
              <a:rPr sz="2200" spc="-60" dirty="0">
                <a:latin typeface="Times New Roman"/>
                <a:cs typeface="Times New Roman"/>
              </a:rPr>
              <a:t>г</a:t>
            </a:r>
            <a:r>
              <a:rPr sz="2200" spc="-5" dirty="0">
                <a:latin typeface="Times New Roman"/>
                <a:cs typeface="Times New Roman"/>
              </a:rPr>
              <a:t>о</a:t>
            </a:r>
            <a:r>
              <a:rPr sz="2200" spc="-20" dirty="0">
                <a:latin typeface="Times New Roman"/>
                <a:cs typeface="Times New Roman"/>
              </a:rPr>
              <a:t>в</a:t>
            </a:r>
            <a:r>
              <a:rPr sz="2200" spc="-5" dirty="0">
                <a:latin typeface="Times New Roman"/>
                <a:cs typeface="Times New Roman"/>
              </a:rPr>
              <a:t>о</a:t>
            </a:r>
            <a:r>
              <a:rPr sz="2200" spc="-60" dirty="0">
                <a:latin typeface="Times New Roman"/>
                <a:cs typeface="Times New Roman"/>
              </a:rPr>
              <a:t>г</a:t>
            </a:r>
            <a:r>
              <a:rPr sz="2200" spc="-5" dirty="0">
                <a:latin typeface="Times New Roman"/>
                <a:cs typeface="Times New Roman"/>
              </a:rPr>
              <a:t>о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со</a:t>
            </a:r>
            <a:r>
              <a:rPr sz="2200" spc="-30" dirty="0">
                <a:latin typeface="Times New Roman"/>
                <a:cs typeface="Times New Roman"/>
              </a:rPr>
              <a:t>б</a:t>
            </a:r>
            <a:r>
              <a:rPr sz="2200" spc="50" dirty="0">
                <a:latin typeface="Times New Roman"/>
                <a:cs typeface="Times New Roman"/>
              </a:rPr>
              <a:t>е</a:t>
            </a:r>
            <a:r>
              <a:rPr sz="2200" spc="15" dirty="0">
                <a:latin typeface="Times New Roman"/>
                <a:cs typeface="Times New Roman"/>
              </a:rPr>
              <a:t>с</a:t>
            </a:r>
            <a:r>
              <a:rPr sz="2200" spc="-35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до</a:t>
            </a:r>
            <a:r>
              <a:rPr sz="2200" spc="-30" dirty="0">
                <a:latin typeface="Times New Roman"/>
                <a:cs typeface="Times New Roman"/>
              </a:rPr>
              <a:t>в</a:t>
            </a:r>
            <a:r>
              <a:rPr sz="2200" spc="-5" dirty="0">
                <a:latin typeface="Times New Roman"/>
                <a:cs typeface="Times New Roman"/>
              </a:rPr>
              <a:t>ания</a:t>
            </a:r>
            <a:r>
              <a:rPr sz="2200" dirty="0">
                <a:latin typeface="Times New Roman"/>
                <a:cs typeface="Times New Roman"/>
              </a:rPr>
              <a:t>		</a:t>
            </a:r>
            <a:r>
              <a:rPr sz="2200" spc="-10" dirty="0">
                <a:latin typeface="Times New Roman"/>
                <a:cs typeface="Times New Roman"/>
              </a:rPr>
              <a:t>п</a:t>
            </a:r>
            <a:r>
              <a:rPr sz="2200" spc="-25" dirty="0">
                <a:latin typeface="Times New Roman"/>
                <a:cs typeface="Times New Roman"/>
              </a:rPr>
              <a:t>ол</a:t>
            </a:r>
            <a:r>
              <a:rPr sz="2200" spc="10" dirty="0">
                <a:latin typeface="Times New Roman"/>
                <a:cs typeface="Times New Roman"/>
              </a:rPr>
              <a:t>у</a:t>
            </a:r>
            <a:r>
              <a:rPr sz="2200" spc="-5" dirty="0">
                <a:latin typeface="Times New Roman"/>
                <a:cs typeface="Times New Roman"/>
              </a:rPr>
              <a:t>ча</a:t>
            </a:r>
            <a:r>
              <a:rPr sz="2200" spc="-15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т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з</a:t>
            </a:r>
            <a:r>
              <a:rPr sz="22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чёт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с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10" dirty="0">
                <a:latin typeface="Times New Roman"/>
                <a:cs typeface="Times New Roman"/>
              </a:rPr>
              <a:t>у</a:t>
            </a:r>
            <a:r>
              <a:rPr sz="2200" spc="-5" dirty="0">
                <a:latin typeface="Times New Roman"/>
                <a:cs typeface="Times New Roman"/>
              </a:rPr>
              <a:t>ч</a:t>
            </a:r>
            <a:r>
              <a:rPr sz="2200" dirty="0">
                <a:latin typeface="Times New Roman"/>
                <a:cs typeface="Times New Roman"/>
              </a:rPr>
              <a:t>а</a:t>
            </a:r>
            <a:r>
              <a:rPr sz="2200" spc="-5" dirty="0">
                <a:latin typeface="Times New Roman"/>
                <a:cs typeface="Times New Roman"/>
              </a:rPr>
              <a:t>е,  </a:t>
            </a:r>
            <a:r>
              <a:rPr sz="2200" spc="45" dirty="0">
                <a:latin typeface="Times New Roman"/>
                <a:cs typeface="Times New Roman"/>
              </a:rPr>
              <a:t>е</a:t>
            </a:r>
            <a:r>
              <a:rPr sz="2200" spc="-5" dirty="0">
                <a:latin typeface="Times New Roman"/>
                <a:cs typeface="Times New Roman"/>
              </a:rPr>
              <a:t>с</a:t>
            </a:r>
            <a:r>
              <a:rPr sz="2200" spc="-15" dirty="0">
                <a:latin typeface="Times New Roman"/>
                <a:cs typeface="Times New Roman"/>
              </a:rPr>
              <a:t>л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dirty="0">
                <a:latin typeface="Times New Roman"/>
                <a:cs typeface="Times New Roman"/>
              </a:rPr>
              <a:t>	з</a:t>
            </a:r>
            <a:r>
              <a:rPr sz="2200" spc="-5" dirty="0">
                <a:latin typeface="Times New Roman"/>
                <a:cs typeface="Times New Roman"/>
              </a:rPr>
              <a:t>а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0" dirty="0">
                <a:latin typeface="Times New Roman"/>
                <a:cs typeface="Times New Roman"/>
              </a:rPr>
              <a:t>вып</a:t>
            </a:r>
            <a:r>
              <a:rPr sz="2200" spc="-25" dirty="0">
                <a:latin typeface="Times New Roman"/>
                <a:cs typeface="Times New Roman"/>
              </a:rPr>
              <a:t>о</a:t>
            </a:r>
            <a:r>
              <a:rPr sz="2200" spc="-10" dirty="0">
                <a:latin typeface="Times New Roman"/>
                <a:cs typeface="Times New Roman"/>
              </a:rPr>
              <a:t>лн</a:t>
            </a:r>
            <a:r>
              <a:rPr sz="2200" spc="-15" dirty="0">
                <a:latin typeface="Times New Roman"/>
                <a:cs typeface="Times New Roman"/>
              </a:rPr>
              <a:t>е</a:t>
            </a:r>
            <a:r>
              <a:rPr sz="2200" spc="-10" dirty="0">
                <a:latin typeface="Times New Roman"/>
                <a:cs typeface="Times New Roman"/>
              </a:rPr>
              <a:t>ни</a:t>
            </a:r>
            <a:r>
              <a:rPr sz="2200" spc="-5" dirty="0">
                <a:latin typeface="Times New Roman"/>
                <a:cs typeface="Times New Roman"/>
              </a:rPr>
              <a:t>е</a:t>
            </a:r>
            <a:r>
              <a:rPr sz="2200" dirty="0">
                <a:latin typeface="Times New Roman"/>
                <a:cs typeface="Times New Roman"/>
              </a:rPr>
              <a:t>		</a:t>
            </a:r>
            <a:r>
              <a:rPr sz="2200" spc="-25" dirty="0">
                <a:latin typeface="Times New Roman"/>
                <a:cs typeface="Times New Roman"/>
              </a:rPr>
              <a:t>в</a:t>
            </a:r>
            <a:r>
              <a:rPr sz="2200" spc="25" dirty="0">
                <a:latin typeface="Times New Roman"/>
                <a:cs typeface="Times New Roman"/>
              </a:rPr>
              <a:t>с</a:t>
            </a:r>
            <a:r>
              <a:rPr sz="2200" spc="-5" dirty="0">
                <a:latin typeface="Times New Roman"/>
                <a:cs typeface="Times New Roman"/>
              </a:rPr>
              <a:t>ей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раб</a:t>
            </a:r>
            <a:r>
              <a:rPr sz="2200" spc="-30" dirty="0">
                <a:latin typeface="Times New Roman"/>
                <a:cs typeface="Times New Roman"/>
              </a:rPr>
              <a:t>о</a:t>
            </a:r>
            <a:r>
              <a:rPr sz="2200" spc="-5" dirty="0">
                <a:latin typeface="Times New Roman"/>
                <a:cs typeface="Times New Roman"/>
              </a:rPr>
              <a:t>ты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он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0" dirty="0">
                <a:latin typeface="Times New Roman"/>
                <a:cs typeface="Times New Roman"/>
              </a:rPr>
              <a:t>на</a:t>
            </a:r>
            <a:r>
              <a:rPr sz="2200" spc="-15" dirty="0">
                <a:latin typeface="Times New Roman"/>
                <a:cs typeface="Times New Roman"/>
              </a:rPr>
              <a:t>б</a:t>
            </a:r>
            <a:r>
              <a:rPr sz="2200" spc="-5" dirty="0">
                <a:latin typeface="Times New Roman"/>
                <a:cs typeface="Times New Roman"/>
              </a:rPr>
              <a:t>р</a:t>
            </a:r>
            <a:r>
              <a:rPr sz="2200" spc="15" dirty="0">
                <a:latin typeface="Times New Roman"/>
                <a:cs typeface="Times New Roman"/>
              </a:rPr>
              <a:t>а</a:t>
            </a:r>
            <a:r>
              <a:rPr sz="2200" spc="-5" dirty="0">
                <a:latin typeface="Times New Roman"/>
                <a:cs typeface="Times New Roman"/>
              </a:rPr>
              <a:t>л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10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ил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2200" b="1" dirty="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sz="22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б</a:t>
            </a:r>
            <a:r>
              <a:rPr sz="22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2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л</a:t>
            </a:r>
            <a:r>
              <a:rPr sz="2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ее  баллов.</a:t>
            </a:r>
            <a:endParaRPr sz="22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5813" y="41338"/>
            <a:ext cx="953770" cy="101136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23950" y="206197"/>
            <a:ext cx="669861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05" dirty="0"/>
              <a:t>И</a:t>
            </a:r>
            <a:r>
              <a:rPr sz="4600" spc="-180" dirty="0"/>
              <a:t>т</a:t>
            </a:r>
            <a:r>
              <a:rPr sz="4600" spc="-105" dirty="0"/>
              <a:t>о</a:t>
            </a:r>
            <a:r>
              <a:rPr sz="4600" spc="-165" dirty="0"/>
              <a:t>г</a:t>
            </a:r>
            <a:r>
              <a:rPr sz="4600" spc="-105" dirty="0"/>
              <a:t>ово</a:t>
            </a:r>
            <a:r>
              <a:rPr sz="4600" spc="-5" dirty="0"/>
              <a:t>е</a:t>
            </a:r>
            <a:r>
              <a:rPr sz="4600" spc="-204" dirty="0"/>
              <a:t> </a:t>
            </a:r>
            <a:r>
              <a:rPr sz="4600" spc="-120" dirty="0"/>
              <a:t>с</a:t>
            </a:r>
            <a:r>
              <a:rPr sz="4600" spc="-105" dirty="0"/>
              <a:t>о</a:t>
            </a:r>
            <a:r>
              <a:rPr sz="4600" spc="-110" dirty="0"/>
              <a:t>бе</a:t>
            </a:r>
            <a:r>
              <a:rPr sz="4600" spc="-120" dirty="0"/>
              <a:t>с</a:t>
            </a:r>
            <a:r>
              <a:rPr sz="4600" spc="-110" dirty="0"/>
              <a:t>е</a:t>
            </a:r>
            <a:r>
              <a:rPr sz="4600" spc="-100" dirty="0"/>
              <a:t>д</a:t>
            </a:r>
            <a:r>
              <a:rPr sz="4600" spc="-105" dirty="0"/>
              <a:t>ован</a:t>
            </a:r>
            <a:r>
              <a:rPr sz="4600" spc="-110" dirty="0"/>
              <a:t>и</a:t>
            </a:r>
            <a:r>
              <a:rPr sz="4600" spc="-5" dirty="0"/>
              <a:t>е</a:t>
            </a:r>
            <a:endParaRPr sz="4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30530"/>
            <a:ext cx="4965700" cy="1009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b="0" spc="-95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4600" b="0" spc="-105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4600" b="0" spc="-5" dirty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sz="4600" b="0" spc="-2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4600" b="0" spc="-105" dirty="0">
                <a:solidFill>
                  <a:srgbClr val="C00000"/>
                </a:solidFill>
                <a:latin typeface="Cambria"/>
                <a:cs typeface="Cambria"/>
              </a:rPr>
              <a:t>-9</a:t>
            </a:r>
            <a:r>
              <a:rPr sz="4600" b="0" spc="-5" dirty="0">
                <a:solidFill>
                  <a:srgbClr val="C00000"/>
                </a:solidFill>
                <a:latin typeface="Cambria"/>
                <a:cs typeface="Cambria"/>
              </a:rPr>
              <a:t>,</a:t>
            </a:r>
            <a:r>
              <a:rPr sz="4600" b="0" spc="-204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4600" b="0" spc="-105" dirty="0">
                <a:solidFill>
                  <a:srgbClr val="C00000"/>
                </a:solidFill>
                <a:latin typeface="Cambria"/>
                <a:cs typeface="Cambria"/>
              </a:rPr>
              <a:t>202</a:t>
            </a:r>
            <a:r>
              <a:rPr sz="4600" b="0" spc="-5" dirty="0">
                <a:solidFill>
                  <a:srgbClr val="C00000"/>
                </a:solidFill>
                <a:latin typeface="Cambria"/>
                <a:cs typeface="Cambria"/>
              </a:rPr>
              <a:t>2</a:t>
            </a:r>
            <a:r>
              <a:rPr sz="4600" b="0" spc="-18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4600" b="0" spc="-110" dirty="0">
                <a:solidFill>
                  <a:srgbClr val="C00000"/>
                </a:solidFill>
                <a:latin typeface="Cambria"/>
                <a:cs typeface="Cambria"/>
              </a:rPr>
              <a:t>г</a:t>
            </a:r>
            <a:r>
              <a:rPr sz="4600" b="0" spc="-220" dirty="0">
                <a:solidFill>
                  <a:srgbClr val="C00000"/>
                </a:solidFill>
                <a:latin typeface="Cambria"/>
                <a:cs typeface="Cambria"/>
              </a:rPr>
              <a:t>о</a:t>
            </a:r>
            <a:r>
              <a:rPr sz="4600" b="0" spc="-5" dirty="0">
                <a:solidFill>
                  <a:srgbClr val="C00000"/>
                </a:solidFill>
                <a:latin typeface="Cambria"/>
                <a:cs typeface="Cambria"/>
              </a:rPr>
              <a:t>д</a:t>
            </a:r>
            <a:endParaRPr sz="4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1800" spc="-120" dirty="0">
                <a:solidFill>
                  <a:srgbClr val="001F5F"/>
                </a:solidFill>
                <a:latin typeface="Times New Roman"/>
                <a:cs typeface="Times New Roman"/>
              </a:rPr>
              <a:t>МАОУ</a:t>
            </a:r>
            <a:r>
              <a:rPr sz="1800" spc="-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95" dirty="0">
                <a:solidFill>
                  <a:srgbClr val="001F5F"/>
                </a:solidFill>
                <a:latin typeface="Times New Roman"/>
                <a:cs typeface="Times New Roman"/>
              </a:rPr>
              <a:t>«Средняя</a:t>
            </a:r>
            <a:r>
              <a:rPr sz="1800" spc="-2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5" dirty="0">
                <a:solidFill>
                  <a:srgbClr val="001F5F"/>
                </a:solidFill>
                <a:latin typeface="Times New Roman"/>
                <a:cs typeface="Times New Roman"/>
              </a:rPr>
              <a:t>общеобразовательная</a:t>
            </a:r>
            <a:r>
              <a:rPr sz="1800" spc="-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95" dirty="0">
                <a:solidFill>
                  <a:srgbClr val="001F5F"/>
                </a:solidFill>
                <a:latin typeface="Times New Roman"/>
                <a:cs typeface="Times New Roman"/>
              </a:rPr>
              <a:t>школа</a:t>
            </a:r>
            <a:r>
              <a:rPr sz="1800" spc="-1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№</a:t>
            </a:r>
            <a:r>
              <a:rPr sz="1800" spc="-1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70" dirty="0">
                <a:solidFill>
                  <a:srgbClr val="001F5F"/>
                </a:solidFill>
                <a:latin typeface="Times New Roman"/>
                <a:cs typeface="Times New Roman"/>
              </a:rPr>
              <a:t>14»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87490" y="1585925"/>
            <a:ext cx="16541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6905" algn="l"/>
              </a:tabLst>
            </a:pP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9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-х	классов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1585925"/>
            <a:ext cx="5744210" cy="72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40"/>
              </a:lnSpc>
              <a:spcBef>
                <a:spcPts val="100"/>
              </a:spcBef>
              <a:tabLst>
                <a:tab pos="374015" algn="l"/>
                <a:tab pos="1913255" algn="l"/>
                <a:tab pos="3234690" algn="l"/>
                <a:tab pos="4024629" algn="l"/>
                <a:tab pos="4385310" algn="l"/>
              </a:tabLst>
            </a:pP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в	</a:t>
            </a:r>
            <a:r>
              <a:rPr sz="2400" spc="-5" dirty="0">
                <a:solidFill>
                  <a:srgbClr val="C00000"/>
                </a:solidFill>
                <a:latin typeface="Times New Roman"/>
                <a:cs typeface="Times New Roman"/>
              </a:rPr>
              <a:t>2021-2022	учебном	</a:t>
            </a:r>
            <a:r>
              <a:rPr sz="2400" spc="-35" dirty="0">
                <a:solidFill>
                  <a:srgbClr val="C00000"/>
                </a:solidFill>
                <a:latin typeface="Times New Roman"/>
                <a:cs typeface="Times New Roman"/>
              </a:rPr>
              <a:t>году	</a:t>
            </a:r>
            <a:r>
              <a:rPr sz="2400" dirty="0">
                <a:solidFill>
                  <a:srgbClr val="C00000"/>
                </a:solidFill>
                <a:latin typeface="Times New Roman"/>
                <a:cs typeface="Times New Roman"/>
              </a:rPr>
              <a:t>в	параллели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ts val="2740"/>
              </a:lnSpc>
            </a:pPr>
            <a:r>
              <a:rPr sz="2400" spc="-10" dirty="0" err="1">
                <a:solidFill>
                  <a:srgbClr val="C00000"/>
                </a:solidFill>
                <a:latin typeface="Times New Roman"/>
                <a:cs typeface="Times New Roman"/>
              </a:rPr>
              <a:t>обучается</a:t>
            </a:r>
            <a:r>
              <a:rPr sz="2400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74</a:t>
            </a:r>
            <a:r>
              <a:rPr sz="2400" spc="-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человек</a:t>
            </a:r>
            <a:r>
              <a:rPr lang="ru-RU" sz="2400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sz="2400" spc="-5" dirty="0" smtClean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40" y="2318130"/>
            <a:ext cx="7588884" cy="36633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lnSpc>
                <a:spcPts val="2590"/>
              </a:lnSpc>
              <a:spcBef>
                <a:spcPts val="425"/>
              </a:spcBef>
            </a:pP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По</a:t>
            </a:r>
            <a:r>
              <a:rPr sz="24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итогам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освоения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основной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общеобразовательной </a:t>
            </a:r>
            <a:r>
              <a:rPr sz="2400" b="1" spc="-5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программы</a:t>
            </a:r>
            <a:r>
              <a:rPr sz="2400" b="1" spc="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учащиеся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сдают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ГИА</a:t>
            </a: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по</a:t>
            </a:r>
            <a:r>
              <a:rPr sz="2400" b="1" spc="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предметам.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90"/>
              </a:spcBef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Из</a:t>
            </a:r>
            <a:r>
              <a:rPr sz="28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них:</a:t>
            </a:r>
            <a:endParaRPr sz="2800">
              <a:latin typeface="Times New Roman"/>
              <a:cs typeface="Times New Roman"/>
            </a:endParaRPr>
          </a:p>
          <a:p>
            <a:pPr marL="241300" marR="6350" indent="-229235" algn="just">
              <a:lnSpc>
                <a:spcPts val="3020"/>
              </a:lnSpc>
              <a:spcBef>
                <a:spcPts val="715"/>
              </a:spcBef>
              <a:buClr>
                <a:srgbClr val="D16248"/>
              </a:buClr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обязательных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предмета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–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русский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 язык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математика.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9235" algn="just">
              <a:lnSpc>
                <a:spcPts val="3020"/>
              </a:lnSpc>
              <a:spcBef>
                <a:spcPts val="685"/>
              </a:spcBef>
              <a:buClr>
                <a:srgbClr val="D16248"/>
              </a:buClr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предмета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выбору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 –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физика,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химия, 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биология, география,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обществознание,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история,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литература, 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иностранный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язык,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информатика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ИКТ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5813" y="41338"/>
            <a:ext cx="953770" cy="10113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9325" y="0"/>
            <a:ext cx="41090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75" dirty="0">
                <a:solidFill>
                  <a:srgbClr val="C00000"/>
                </a:solidFill>
              </a:rPr>
              <a:t>Р</a:t>
            </a:r>
            <a:r>
              <a:rPr spc="-100" dirty="0">
                <a:solidFill>
                  <a:srgbClr val="C00000"/>
                </a:solidFill>
              </a:rPr>
              <a:t>а</a:t>
            </a:r>
            <a:r>
              <a:rPr spc="-105" dirty="0">
                <a:solidFill>
                  <a:srgbClr val="C00000"/>
                </a:solidFill>
              </a:rPr>
              <a:t>сп</a:t>
            </a:r>
            <a:r>
              <a:rPr spc="-100" dirty="0">
                <a:solidFill>
                  <a:srgbClr val="C00000"/>
                </a:solidFill>
              </a:rPr>
              <a:t>и</a:t>
            </a:r>
            <a:r>
              <a:rPr spc="-105" dirty="0">
                <a:solidFill>
                  <a:srgbClr val="C00000"/>
                </a:solidFill>
              </a:rPr>
              <a:t>с</a:t>
            </a:r>
            <a:r>
              <a:rPr spc="-100" dirty="0">
                <a:solidFill>
                  <a:srgbClr val="C00000"/>
                </a:solidFill>
              </a:rPr>
              <a:t>а</a:t>
            </a:r>
            <a:r>
              <a:rPr spc="-105" dirty="0">
                <a:solidFill>
                  <a:srgbClr val="C00000"/>
                </a:solidFill>
              </a:rPr>
              <a:t>н</a:t>
            </a:r>
            <a:r>
              <a:rPr spc="-100" dirty="0">
                <a:solidFill>
                  <a:srgbClr val="C00000"/>
                </a:solidFill>
              </a:rPr>
              <a:t>и</a:t>
            </a:r>
            <a:r>
              <a:rPr spc="-5" dirty="0">
                <a:solidFill>
                  <a:srgbClr val="C00000"/>
                </a:solidFill>
              </a:rPr>
              <a:t>е</a:t>
            </a:r>
            <a:r>
              <a:rPr spc="-220" dirty="0">
                <a:solidFill>
                  <a:srgbClr val="C00000"/>
                </a:solidFill>
              </a:rPr>
              <a:t> </a:t>
            </a:r>
            <a:r>
              <a:rPr spc="-105" dirty="0">
                <a:solidFill>
                  <a:srgbClr val="C00000"/>
                </a:solidFill>
              </a:rPr>
              <a:t>ОГ</a:t>
            </a:r>
            <a:r>
              <a:rPr spc="-5" dirty="0">
                <a:solidFill>
                  <a:srgbClr val="C00000"/>
                </a:solidFill>
              </a:rPr>
              <a:t>Э</a:t>
            </a:r>
            <a:r>
              <a:rPr spc="-200" dirty="0">
                <a:solidFill>
                  <a:srgbClr val="C00000"/>
                </a:solidFill>
              </a:rPr>
              <a:t> </a:t>
            </a:r>
            <a:r>
              <a:rPr spc="-105" dirty="0">
                <a:solidFill>
                  <a:srgbClr val="C00000"/>
                </a:solidFill>
              </a:rPr>
              <a:t>202</a:t>
            </a:r>
            <a:r>
              <a:rPr spc="-5" dirty="0">
                <a:solidFill>
                  <a:srgbClr val="C00000"/>
                </a:solidFill>
              </a:rPr>
              <a:t>2</a:t>
            </a:r>
            <a:r>
              <a:rPr spc="-185" dirty="0">
                <a:solidFill>
                  <a:srgbClr val="C00000"/>
                </a:solidFill>
              </a:rPr>
              <a:t> </a:t>
            </a:r>
            <a:r>
              <a:rPr spc="-105" dirty="0">
                <a:solidFill>
                  <a:srgbClr val="C00000"/>
                </a:solidFill>
              </a:rPr>
              <a:t>ОГ</a:t>
            </a:r>
            <a:r>
              <a:rPr spc="-5" dirty="0">
                <a:solidFill>
                  <a:srgbClr val="C00000"/>
                </a:solidFill>
              </a:rPr>
              <a:t>Э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575817"/>
            <a:ext cx="7117080" cy="5640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Проект </a:t>
            </a:r>
            <a:r>
              <a:rPr sz="1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приказа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Минпросвещения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России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Рособрнадзора «Об утверждении </a:t>
            </a:r>
            <a:r>
              <a:rPr sz="1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единого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расписания и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продолжительности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 основного </a:t>
            </a:r>
            <a:r>
              <a:rPr sz="1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государственного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 по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каждому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учебному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предмету,</a:t>
            </a:r>
            <a:r>
              <a:rPr sz="1400" b="1" spc="3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требований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1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использованию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средств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обучения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1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воспитания</a:t>
            </a:r>
            <a:r>
              <a:rPr sz="14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при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его</a:t>
            </a:r>
            <a:r>
              <a:rPr sz="1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проведении</a:t>
            </a:r>
            <a:r>
              <a:rPr sz="14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2022</a:t>
            </a:r>
            <a:r>
              <a:rPr sz="14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году».</a:t>
            </a:r>
            <a:endParaRPr sz="1400">
              <a:latin typeface="Times New Roman"/>
              <a:cs typeface="Times New Roman"/>
            </a:endParaRPr>
          </a:p>
          <a:p>
            <a:pPr marL="2974975">
              <a:lnSpc>
                <a:spcPct val="100000"/>
              </a:lnSpc>
              <a:spcBef>
                <a:spcPts val="850"/>
              </a:spcBef>
            </a:pPr>
            <a:r>
              <a:rPr sz="19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Основной</a:t>
            </a:r>
            <a:r>
              <a:rPr sz="19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9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период</a:t>
            </a:r>
            <a:endParaRPr sz="19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spcBef>
                <a:spcPts val="10"/>
              </a:spcBef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20</a:t>
            </a:r>
            <a:r>
              <a:rPr sz="17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мая</a:t>
            </a:r>
            <a:r>
              <a:rPr sz="17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(пятница)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 </a:t>
            </a:r>
            <a:r>
              <a:rPr sz="1700" spc="5" dirty="0">
                <a:latin typeface="Times New Roman"/>
                <a:cs typeface="Times New Roman"/>
              </a:rPr>
              <a:t>иностранные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языки;</a:t>
            </a:r>
            <a:endParaRPr sz="17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21</a:t>
            </a:r>
            <a:r>
              <a:rPr sz="17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мая </a:t>
            </a:r>
            <a:r>
              <a:rPr sz="1700" spc="-10" dirty="0">
                <a:latin typeface="Times New Roman"/>
                <a:cs typeface="Times New Roman"/>
              </a:rPr>
              <a:t>(суббота)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иностранные</a:t>
            </a:r>
            <a:r>
              <a:rPr sz="1700" spc="-5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языки;</a:t>
            </a:r>
            <a:endParaRPr sz="17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23</a:t>
            </a:r>
            <a:r>
              <a:rPr sz="17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мая </a:t>
            </a:r>
            <a:r>
              <a:rPr sz="1700" spc="-5" dirty="0">
                <a:latin typeface="Times New Roman"/>
                <a:cs typeface="Times New Roman"/>
              </a:rPr>
              <a:t>(понедельник)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математика;</a:t>
            </a:r>
            <a:endParaRPr sz="17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26</a:t>
            </a:r>
            <a:r>
              <a:rPr sz="17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мая </a:t>
            </a:r>
            <a:r>
              <a:rPr sz="1700" spc="-5" dirty="0">
                <a:latin typeface="Times New Roman"/>
                <a:cs typeface="Times New Roman"/>
              </a:rPr>
              <a:t>(четверг)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обществознание;</a:t>
            </a:r>
            <a:endParaRPr sz="17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r>
              <a:rPr sz="17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июня</a:t>
            </a:r>
            <a:r>
              <a:rPr sz="17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(среда)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история,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физика,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биология, </a:t>
            </a:r>
            <a:r>
              <a:rPr sz="1700" dirty="0">
                <a:latin typeface="Times New Roman"/>
                <a:cs typeface="Times New Roman"/>
              </a:rPr>
              <a:t>химия;</a:t>
            </a:r>
            <a:endParaRPr sz="17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7</a:t>
            </a:r>
            <a:r>
              <a:rPr sz="17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июня</a:t>
            </a:r>
            <a:r>
              <a:rPr sz="17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(вторник)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</a:t>
            </a:r>
            <a:r>
              <a:rPr sz="1700" spc="-5" dirty="0">
                <a:latin typeface="Times New Roman"/>
                <a:cs typeface="Times New Roman"/>
              </a:rPr>
              <a:t> биология,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информатика,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география,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химия;</a:t>
            </a:r>
            <a:endParaRPr sz="17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10</a:t>
            </a:r>
            <a:r>
              <a:rPr sz="17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июня</a:t>
            </a:r>
            <a:r>
              <a:rPr sz="17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(пятница)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</a:t>
            </a:r>
            <a:r>
              <a:rPr sz="1700" spc="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литература,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физика,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информатика,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география;</a:t>
            </a:r>
            <a:endParaRPr sz="1700">
              <a:latin typeface="Times New Roman"/>
              <a:cs typeface="Times New Roman"/>
            </a:endParaRPr>
          </a:p>
          <a:p>
            <a:pPr marL="488950" indent="-229235">
              <a:lnSpc>
                <a:spcPts val="2035"/>
              </a:lnSpc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15</a:t>
            </a:r>
            <a:r>
              <a:rPr sz="17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июня</a:t>
            </a:r>
            <a:r>
              <a:rPr sz="17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(среда)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русский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язык;</a:t>
            </a:r>
            <a:endParaRPr sz="1700">
              <a:latin typeface="Times New Roman"/>
              <a:cs typeface="Times New Roman"/>
            </a:endParaRPr>
          </a:p>
          <a:p>
            <a:pPr marL="3114040">
              <a:lnSpc>
                <a:spcPts val="2275"/>
              </a:lnSpc>
            </a:pPr>
            <a:r>
              <a:rPr sz="19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Резервные</a:t>
            </a:r>
            <a:r>
              <a:rPr sz="19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дни</a:t>
            </a:r>
            <a:endParaRPr sz="1900">
              <a:latin typeface="Times New Roman"/>
              <a:cs typeface="Times New Roman"/>
            </a:endParaRPr>
          </a:p>
          <a:p>
            <a:pPr marL="488950" indent="-229235">
              <a:lnSpc>
                <a:spcPts val="1835"/>
              </a:lnSpc>
              <a:spcBef>
                <a:spcPts val="10"/>
              </a:spcBef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27</a:t>
            </a:r>
            <a:r>
              <a:rPr sz="17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июня</a:t>
            </a:r>
            <a:r>
              <a:rPr sz="17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(понедельник)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 </a:t>
            </a:r>
            <a:r>
              <a:rPr sz="1700" spc="-5" dirty="0">
                <a:latin typeface="Times New Roman"/>
                <a:cs typeface="Times New Roman"/>
              </a:rPr>
              <a:t>по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всем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учебным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предметам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(кроме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20" dirty="0">
                <a:latin typeface="Times New Roman"/>
                <a:cs typeface="Times New Roman"/>
              </a:rPr>
              <a:t>русского</a:t>
            </a:r>
            <a:endParaRPr sz="1700">
              <a:latin typeface="Times New Roman"/>
              <a:cs typeface="Times New Roman"/>
            </a:endParaRPr>
          </a:p>
          <a:p>
            <a:pPr marL="488950">
              <a:lnSpc>
                <a:spcPts val="1835"/>
              </a:lnSpc>
            </a:pPr>
            <a:r>
              <a:rPr sz="1700" spc="-10" dirty="0">
                <a:latin typeface="Times New Roman"/>
                <a:cs typeface="Times New Roman"/>
              </a:rPr>
              <a:t>языка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и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математики);</a:t>
            </a:r>
            <a:endParaRPr sz="17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28</a:t>
            </a:r>
            <a:r>
              <a:rPr sz="17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июня</a:t>
            </a:r>
            <a:r>
              <a:rPr sz="17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(вторник) </a:t>
            </a:r>
            <a:r>
              <a:rPr sz="1700" dirty="0">
                <a:latin typeface="Times New Roman"/>
                <a:cs typeface="Times New Roman"/>
              </a:rPr>
              <a:t>–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русский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язык;</a:t>
            </a:r>
            <a:endParaRPr sz="1700">
              <a:latin typeface="Times New Roman"/>
              <a:cs typeface="Times New Roman"/>
            </a:endParaRPr>
          </a:p>
          <a:p>
            <a:pPr marL="488950" marR="12065" indent="-229235">
              <a:lnSpc>
                <a:spcPct val="80000"/>
              </a:lnSpc>
              <a:spcBef>
                <a:spcPts val="405"/>
              </a:spcBef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29 июня </a:t>
            </a:r>
            <a:r>
              <a:rPr sz="1700" spc="-5" dirty="0">
                <a:latin typeface="Times New Roman"/>
                <a:cs typeface="Times New Roman"/>
              </a:rPr>
              <a:t>(среда) </a:t>
            </a:r>
            <a:r>
              <a:rPr sz="1700" dirty="0">
                <a:latin typeface="Times New Roman"/>
                <a:cs typeface="Times New Roman"/>
              </a:rPr>
              <a:t>– </a:t>
            </a:r>
            <a:r>
              <a:rPr sz="1700" spc="-5" dirty="0">
                <a:latin typeface="Times New Roman"/>
                <a:cs typeface="Times New Roman"/>
              </a:rPr>
              <a:t>по </a:t>
            </a:r>
            <a:r>
              <a:rPr sz="1700" dirty="0">
                <a:latin typeface="Times New Roman"/>
                <a:cs typeface="Times New Roman"/>
              </a:rPr>
              <a:t>всем </a:t>
            </a:r>
            <a:r>
              <a:rPr sz="1700" spc="-5" dirty="0">
                <a:latin typeface="Times New Roman"/>
                <a:cs typeface="Times New Roman"/>
              </a:rPr>
              <a:t>учебным предметам (кроме </a:t>
            </a:r>
            <a:r>
              <a:rPr sz="1700" spc="-20" dirty="0">
                <a:latin typeface="Times New Roman"/>
                <a:cs typeface="Times New Roman"/>
              </a:rPr>
              <a:t>русского </a:t>
            </a:r>
            <a:r>
              <a:rPr sz="1700" spc="-10" dirty="0">
                <a:latin typeface="Times New Roman"/>
                <a:cs typeface="Times New Roman"/>
              </a:rPr>
              <a:t>языка </a:t>
            </a:r>
            <a:r>
              <a:rPr sz="1700" dirty="0">
                <a:latin typeface="Times New Roman"/>
                <a:cs typeface="Times New Roman"/>
              </a:rPr>
              <a:t>и </a:t>
            </a:r>
            <a:r>
              <a:rPr sz="1700" spc="-409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математики);</a:t>
            </a:r>
            <a:endParaRPr sz="17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FF0000"/>
                </a:solidFill>
                <a:latin typeface="Times New Roman"/>
                <a:cs typeface="Times New Roman"/>
              </a:rPr>
              <a:t>30</a:t>
            </a:r>
            <a:r>
              <a:rPr sz="17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FF0000"/>
                </a:solidFill>
                <a:latin typeface="Times New Roman"/>
                <a:cs typeface="Times New Roman"/>
              </a:rPr>
              <a:t>июня</a:t>
            </a:r>
            <a:r>
              <a:rPr sz="17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(четверг)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15" dirty="0">
                <a:latin typeface="Times New Roman"/>
                <a:cs typeface="Times New Roman"/>
              </a:rPr>
              <a:t>математика;</a:t>
            </a:r>
            <a:endParaRPr sz="17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r>
              <a:rPr sz="17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июля</a:t>
            </a:r>
            <a:r>
              <a:rPr sz="17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(пятница)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 </a:t>
            </a:r>
            <a:r>
              <a:rPr sz="1700" spc="-5" dirty="0">
                <a:latin typeface="Times New Roman"/>
                <a:cs typeface="Times New Roman"/>
              </a:rPr>
              <a:t>по </a:t>
            </a:r>
            <a:r>
              <a:rPr sz="1700" dirty="0">
                <a:latin typeface="Times New Roman"/>
                <a:cs typeface="Times New Roman"/>
              </a:rPr>
              <a:t>всем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учебным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предметам;</a:t>
            </a:r>
            <a:endParaRPr sz="1700">
              <a:latin typeface="Times New Roman"/>
              <a:cs typeface="Times New Roman"/>
            </a:endParaRPr>
          </a:p>
          <a:p>
            <a:pPr marL="488950" indent="-229235">
              <a:lnSpc>
                <a:spcPct val="100000"/>
              </a:lnSpc>
              <a:spcBef>
                <a:spcPts val="5"/>
              </a:spcBef>
              <a:buClr>
                <a:srgbClr val="D16248"/>
              </a:buClr>
              <a:buFont typeface="Arial MT"/>
              <a:buChar char="•"/>
              <a:tabLst>
                <a:tab pos="488950" algn="l"/>
                <a:tab pos="489584" algn="l"/>
              </a:tabLst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sz="17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июля</a:t>
            </a:r>
            <a:r>
              <a:rPr sz="17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(суббота)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–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по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всем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учебным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предметам;</a:t>
            </a:r>
            <a:endParaRPr sz="17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5813" y="41338"/>
            <a:ext cx="953770" cy="10113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2D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1730</Words>
  <Application>Microsoft Office PowerPoint</Application>
  <PresentationFormat>Экран (4:3)</PresentationFormat>
  <Paragraphs>237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 MT</vt:lpstr>
      <vt:lpstr>Calibri</vt:lpstr>
      <vt:lpstr>Cambria</vt:lpstr>
      <vt:lpstr>Times New Roman</vt:lpstr>
      <vt:lpstr>Office Theme</vt:lpstr>
      <vt:lpstr>Презентация PowerPoint</vt:lpstr>
      <vt:lpstr>ГИА -9, 2022 год МБОУ «Средняя общеобразовательная школа № 28»</vt:lpstr>
      <vt:lpstr>Итоговое собеседование допуск к Государственной итоговой аттестации</vt:lpstr>
      <vt:lpstr>Итоговое собеседование допуск к Государственной итоговой аттестации</vt:lpstr>
      <vt:lpstr>Структура контрольных измерительных материалов итогового  собеседования по РУССКОМУ ЯЗЫКУ в 2022 году</vt:lpstr>
      <vt:lpstr>Русский язык. Итоговое собеседование. Критерии оценивания выполнения заданий.</vt:lpstr>
      <vt:lpstr>Итоговое собеседование</vt:lpstr>
      <vt:lpstr>ГИА -9, 2022 год МАОУ «Средняя общеобразовательная школа № 14»</vt:lpstr>
      <vt:lpstr>Расписание ОГЭ 2022 ОГЭ</vt:lpstr>
      <vt:lpstr>Расписание ОГЭ 2022 ОГЭ</vt:lpstr>
      <vt:lpstr>Продолжительность ОГЭ:</vt:lpstr>
      <vt:lpstr>Допускается использование участником  экзаменов следующих средств:</vt:lpstr>
      <vt:lpstr>Допускается использование участником  экзаменов следующих средств:</vt:lpstr>
      <vt:lpstr>Допускается использование участником  экзаменов следующих средств:</vt:lpstr>
      <vt:lpstr>Шкала перевода баллов ОГЭ в оценку Шкала перевода первичныхбаллов ОГЭ воценкипопятибалльнойсистемеразработанаспециалистамиФИПИи  носитрекомендательныйхарактер.КаждыйрегионРФ принимаетсамостоятельносвоюсистемуоценок.</vt:lpstr>
      <vt:lpstr>Шкала перевода баллов ОГЭ в оценку</vt:lpstr>
      <vt:lpstr>Шкала перевода баллов ОГЭ в оценку Шкала переводапервичныхбаллов ОГЭ воценкипо пятибалльнойсистемеразработанаспециалистами  ФИПИиноситрекомендательныйхарактер.КаждыйрегионРФ принимаетсамостоятельносвою  системуоценок.</vt:lpstr>
      <vt:lpstr>Шкала перевода баллов ОГЭ в оценку Шкала перевода первичныхбаллов ОГЭ воценкипопятибалльнойсистемеразработанаспециалистами  ФИПИиноситрекомендательныйхарактер.КаждыйрегионРФ принимаетсамостоятельносвою  системуоценок.</vt:lpstr>
      <vt:lpstr>Распределение выбора предметов на диагностическом тестированиии  учащимися</vt:lpstr>
      <vt:lpstr>Данная презентация использована при проведении родительского собрания для родителей (законных представителей) учащихся 9-х классов МБОУ «СОШ № 28». Материалы презентации составлены МАОУ «СОШ № 14» г. Кемерово, находящиеся в открытом доступе (нами внесены изменения в слайды 8, 19).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 Павловская</dc:creator>
  <cp:lastModifiedBy>Татьяна</cp:lastModifiedBy>
  <cp:revision>3</cp:revision>
  <dcterms:created xsi:type="dcterms:W3CDTF">2021-12-09T09:54:36Z</dcterms:created>
  <dcterms:modified xsi:type="dcterms:W3CDTF">2021-12-10T01:51:40Z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2021-12-09T00:00:00Z</vt:filetime>
  </property>
</Properties>
</file>