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2"/>
  </p:notesMasterIdLst>
  <p:sldIdLst>
    <p:sldId id="256" r:id="rId2"/>
    <p:sldId id="292" r:id="rId3"/>
    <p:sldId id="267" r:id="rId4"/>
    <p:sldId id="268" r:id="rId5"/>
    <p:sldId id="290" r:id="rId6"/>
    <p:sldId id="269" r:id="rId7"/>
    <p:sldId id="304" r:id="rId8"/>
    <p:sldId id="270" r:id="rId9"/>
    <p:sldId id="305" r:id="rId10"/>
    <p:sldId id="272" r:id="rId11"/>
    <p:sldId id="282" r:id="rId12"/>
    <p:sldId id="275" r:id="rId13"/>
    <p:sldId id="277" r:id="rId14"/>
    <p:sldId id="278" r:id="rId15"/>
    <p:sldId id="280" r:id="rId16"/>
    <p:sldId id="279" r:id="rId17"/>
    <p:sldId id="327" r:id="rId18"/>
    <p:sldId id="328" r:id="rId19"/>
    <p:sldId id="329" r:id="rId20"/>
    <p:sldId id="330" r:id="rId21"/>
    <p:sldId id="281" r:id="rId22"/>
    <p:sldId id="286" r:id="rId23"/>
    <p:sldId id="283" r:id="rId24"/>
    <p:sldId id="285" r:id="rId25"/>
    <p:sldId id="296" r:id="rId26"/>
    <p:sldId id="299" r:id="rId27"/>
    <p:sldId id="303" r:id="rId28"/>
    <p:sldId id="300" r:id="rId29"/>
    <p:sldId id="301" r:id="rId30"/>
    <p:sldId id="302"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61" autoAdjust="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CA0780-7ED6-4C3D-8AE6-673AA5AB58F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CA2F276E-F394-409A-8641-1AB5BF44834A}">
      <dgm:prSet phldrT="[Текст]"/>
      <dgm:spPr/>
      <dgm:t>
        <a:bodyPr/>
        <a:lstStyle/>
        <a:p>
          <a:r>
            <a:rPr lang="ru-RU" dirty="0"/>
            <a:t>Апелляция о нарушении установленного порядка проведения ГИА</a:t>
          </a:r>
        </a:p>
      </dgm:t>
    </dgm:pt>
    <dgm:pt modelId="{C09D3E0A-0D9A-4814-BE73-0635AC429CED}" type="parTrans" cxnId="{7BB88C4F-7355-4185-BA1D-59D2BD2904BE}">
      <dgm:prSet/>
      <dgm:spPr/>
      <dgm:t>
        <a:bodyPr/>
        <a:lstStyle/>
        <a:p>
          <a:endParaRPr lang="ru-RU"/>
        </a:p>
      </dgm:t>
    </dgm:pt>
    <dgm:pt modelId="{1DEB268F-BA71-4C74-A403-C16AB82C09E6}" type="sibTrans" cxnId="{7BB88C4F-7355-4185-BA1D-59D2BD2904BE}">
      <dgm:prSet/>
      <dgm:spPr/>
      <dgm:t>
        <a:bodyPr/>
        <a:lstStyle/>
        <a:p>
          <a:endParaRPr lang="ru-RU"/>
        </a:p>
      </dgm:t>
    </dgm:pt>
    <dgm:pt modelId="{2FEC1008-DBCE-4A4D-9E48-8B6A03726206}">
      <dgm:prSet phldrT="[Текст]" custT="1"/>
      <dgm:spPr/>
      <dgm:t>
        <a:bodyPr/>
        <a:lstStyle/>
        <a:p>
          <a:pPr algn="l"/>
          <a:r>
            <a:rPr lang="ru-RU" sz="1800" b="1" dirty="0"/>
            <a:t>В день проведения экзамена, не покидая ППЭ</a:t>
          </a:r>
        </a:p>
      </dgm:t>
    </dgm:pt>
    <dgm:pt modelId="{5EB629E9-2527-4164-A23B-0A636914B267}" type="parTrans" cxnId="{222A547B-4F35-49E6-9340-3F852B7E8546}">
      <dgm:prSet/>
      <dgm:spPr/>
      <dgm:t>
        <a:bodyPr/>
        <a:lstStyle/>
        <a:p>
          <a:endParaRPr lang="ru-RU"/>
        </a:p>
      </dgm:t>
    </dgm:pt>
    <dgm:pt modelId="{25AAA63A-6F60-48CD-BFE8-203E8F705856}" type="sibTrans" cxnId="{222A547B-4F35-49E6-9340-3F852B7E8546}">
      <dgm:prSet/>
      <dgm:spPr/>
      <dgm:t>
        <a:bodyPr/>
        <a:lstStyle/>
        <a:p>
          <a:endParaRPr lang="ru-RU"/>
        </a:p>
      </dgm:t>
    </dgm:pt>
    <dgm:pt modelId="{7DD9C8D8-BEA5-4434-82EB-A84A098140BD}">
      <dgm:prSet phldrT="[Текст]" custT="1"/>
      <dgm:spPr/>
      <dgm:t>
        <a:bodyPr/>
        <a:lstStyle/>
        <a:p>
          <a:pPr algn="l"/>
          <a:r>
            <a:rPr lang="ru-RU" sz="1800" b="1" dirty="0"/>
            <a:t>Подается члену ГЭК</a:t>
          </a:r>
        </a:p>
      </dgm:t>
    </dgm:pt>
    <dgm:pt modelId="{414142CF-0177-4000-8A9E-11CE0FCAA8A1}" type="parTrans" cxnId="{9D961B5C-4BDD-4763-93B5-2C187BCF49F4}">
      <dgm:prSet/>
      <dgm:spPr/>
      <dgm:t>
        <a:bodyPr/>
        <a:lstStyle/>
        <a:p>
          <a:endParaRPr lang="ru-RU"/>
        </a:p>
      </dgm:t>
    </dgm:pt>
    <dgm:pt modelId="{92AE5535-0F45-483F-B19C-BA903FB420BC}" type="sibTrans" cxnId="{9D961B5C-4BDD-4763-93B5-2C187BCF49F4}">
      <dgm:prSet/>
      <dgm:spPr/>
      <dgm:t>
        <a:bodyPr/>
        <a:lstStyle/>
        <a:p>
          <a:endParaRPr lang="ru-RU"/>
        </a:p>
      </dgm:t>
    </dgm:pt>
    <dgm:pt modelId="{C41D0067-9B42-4573-BC71-01850B7141E1}">
      <dgm:prSet phldrT="[Текст]"/>
      <dgm:spPr/>
      <dgm:t>
        <a:bodyPr/>
        <a:lstStyle/>
        <a:p>
          <a:r>
            <a:rPr lang="ru-RU" dirty="0"/>
            <a:t>Апелляция о несогласии с выставленными баллами</a:t>
          </a:r>
        </a:p>
      </dgm:t>
    </dgm:pt>
    <dgm:pt modelId="{5FAD8B5D-84CE-41C1-B22E-7206D36BA12D}" type="parTrans" cxnId="{A8456DBF-9640-43CC-86B4-30DF75C57A97}">
      <dgm:prSet/>
      <dgm:spPr/>
      <dgm:t>
        <a:bodyPr/>
        <a:lstStyle/>
        <a:p>
          <a:endParaRPr lang="ru-RU"/>
        </a:p>
      </dgm:t>
    </dgm:pt>
    <dgm:pt modelId="{128C5EB0-C783-461C-A54B-1235719EC781}" type="sibTrans" cxnId="{A8456DBF-9640-43CC-86B4-30DF75C57A97}">
      <dgm:prSet/>
      <dgm:spPr/>
      <dgm:t>
        <a:bodyPr/>
        <a:lstStyle/>
        <a:p>
          <a:endParaRPr lang="ru-RU"/>
        </a:p>
      </dgm:t>
    </dgm:pt>
    <dgm:pt modelId="{2E7B2C78-EBBC-4F09-B2B5-4FE553DC33C9}">
      <dgm:prSet phldrT="[Текст]" custT="1"/>
      <dgm:spPr/>
      <dgm:t>
        <a:bodyPr/>
        <a:lstStyle/>
        <a:p>
          <a:r>
            <a:rPr lang="ru-RU" sz="1800" b="1" dirty="0"/>
            <a:t>Не рассматривается апелляция по структуре, содержанию заданий, по вопросам, связанным с нарушением участником требований к заполнению и оформлению бланков</a:t>
          </a:r>
        </a:p>
      </dgm:t>
    </dgm:pt>
    <dgm:pt modelId="{0AF191AC-7967-4A25-9349-AC21DEA76BE0}" type="parTrans" cxnId="{E6090B98-C453-4486-8613-17BC7D91013D}">
      <dgm:prSet/>
      <dgm:spPr/>
      <dgm:t>
        <a:bodyPr/>
        <a:lstStyle/>
        <a:p>
          <a:endParaRPr lang="ru-RU"/>
        </a:p>
      </dgm:t>
    </dgm:pt>
    <dgm:pt modelId="{141F16B8-0486-4CB7-A9D2-B1E296CEB639}" type="sibTrans" cxnId="{E6090B98-C453-4486-8613-17BC7D91013D}">
      <dgm:prSet/>
      <dgm:spPr/>
      <dgm:t>
        <a:bodyPr/>
        <a:lstStyle/>
        <a:p>
          <a:endParaRPr lang="ru-RU"/>
        </a:p>
      </dgm:t>
    </dgm:pt>
    <dgm:pt modelId="{A60ADD71-76F5-4DA7-BB88-CB2A7A3E2CE0}">
      <dgm:prSet phldrT="[Текст]" custT="1"/>
      <dgm:spPr/>
      <dgm:t>
        <a:bodyPr/>
        <a:lstStyle/>
        <a:p>
          <a:r>
            <a:rPr lang="ru-RU" sz="1800" b="1" dirty="0"/>
            <a:t>Подается заявление на портале</a:t>
          </a:r>
        </a:p>
      </dgm:t>
    </dgm:pt>
    <dgm:pt modelId="{7121858A-D66E-45FB-9A32-D0A16BD90C9F}" type="parTrans" cxnId="{356BE802-62FD-4DA6-BF2B-2A4C36FD7D1F}">
      <dgm:prSet/>
      <dgm:spPr/>
      <dgm:t>
        <a:bodyPr/>
        <a:lstStyle/>
        <a:p>
          <a:endParaRPr lang="ru-RU"/>
        </a:p>
      </dgm:t>
    </dgm:pt>
    <dgm:pt modelId="{8A2BDAA3-39F3-4020-958A-714F00816441}" type="sibTrans" cxnId="{356BE802-62FD-4DA6-BF2B-2A4C36FD7D1F}">
      <dgm:prSet/>
      <dgm:spPr/>
      <dgm:t>
        <a:bodyPr/>
        <a:lstStyle/>
        <a:p>
          <a:endParaRPr lang="ru-RU"/>
        </a:p>
      </dgm:t>
    </dgm:pt>
    <dgm:pt modelId="{14A8F023-6C2A-4ACA-BAFB-0481A121A5DE}" type="pres">
      <dgm:prSet presAssocID="{33CA0780-7ED6-4C3D-8AE6-673AA5AB58FC}" presName="Name0" presStyleCnt="0">
        <dgm:presLayoutVars>
          <dgm:dir/>
          <dgm:animLvl val="lvl"/>
          <dgm:resizeHandles/>
        </dgm:presLayoutVars>
      </dgm:prSet>
      <dgm:spPr/>
    </dgm:pt>
    <dgm:pt modelId="{8CE5269E-94BB-4E37-8772-875586987AC2}" type="pres">
      <dgm:prSet presAssocID="{CA2F276E-F394-409A-8641-1AB5BF44834A}" presName="linNode" presStyleCnt="0"/>
      <dgm:spPr/>
    </dgm:pt>
    <dgm:pt modelId="{D70FAF8F-1966-48F9-9311-83F2407F08D1}" type="pres">
      <dgm:prSet presAssocID="{CA2F276E-F394-409A-8641-1AB5BF44834A}" presName="parentShp" presStyleLbl="node1" presStyleIdx="0" presStyleCnt="2">
        <dgm:presLayoutVars>
          <dgm:bulletEnabled val="1"/>
        </dgm:presLayoutVars>
      </dgm:prSet>
      <dgm:spPr/>
    </dgm:pt>
    <dgm:pt modelId="{87ACF624-F7C4-480F-ACB9-F068F64C243D}" type="pres">
      <dgm:prSet presAssocID="{CA2F276E-F394-409A-8641-1AB5BF44834A}" presName="childShp" presStyleLbl="bgAccFollowNode1" presStyleIdx="0" presStyleCnt="2" custLinFactNeighborX="938" custLinFactNeighborY="4308">
        <dgm:presLayoutVars>
          <dgm:bulletEnabled val="1"/>
        </dgm:presLayoutVars>
      </dgm:prSet>
      <dgm:spPr/>
    </dgm:pt>
    <dgm:pt modelId="{ED0D5D95-5745-48A9-BE1B-D4A88AAB09D1}" type="pres">
      <dgm:prSet presAssocID="{1DEB268F-BA71-4C74-A403-C16AB82C09E6}" presName="spacing" presStyleCnt="0"/>
      <dgm:spPr/>
    </dgm:pt>
    <dgm:pt modelId="{08655E90-64D7-4482-A8B9-C4E8602DCF95}" type="pres">
      <dgm:prSet presAssocID="{C41D0067-9B42-4573-BC71-01850B7141E1}" presName="linNode" presStyleCnt="0"/>
      <dgm:spPr/>
    </dgm:pt>
    <dgm:pt modelId="{49C94AB5-69B4-4B09-97F4-84A97A470734}" type="pres">
      <dgm:prSet presAssocID="{C41D0067-9B42-4573-BC71-01850B7141E1}" presName="parentShp" presStyleLbl="node1" presStyleIdx="1" presStyleCnt="2">
        <dgm:presLayoutVars>
          <dgm:bulletEnabled val="1"/>
        </dgm:presLayoutVars>
      </dgm:prSet>
      <dgm:spPr/>
    </dgm:pt>
    <dgm:pt modelId="{45D59185-E516-4AD0-AA58-2B2C76136B26}" type="pres">
      <dgm:prSet presAssocID="{C41D0067-9B42-4573-BC71-01850B7141E1}" presName="childShp" presStyleLbl="bgAccFollowNode1" presStyleIdx="1" presStyleCnt="2">
        <dgm:presLayoutVars>
          <dgm:bulletEnabled val="1"/>
        </dgm:presLayoutVars>
      </dgm:prSet>
      <dgm:spPr/>
    </dgm:pt>
  </dgm:ptLst>
  <dgm:cxnLst>
    <dgm:cxn modelId="{356BE802-62FD-4DA6-BF2B-2A4C36FD7D1F}" srcId="{C41D0067-9B42-4573-BC71-01850B7141E1}" destId="{A60ADD71-76F5-4DA7-BB88-CB2A7A3E2CE0}" srcOrd="1" destOrd="0" parTransId="{7121858A-D66E-45FB-9A32-D0A16BD90C9F}" sibTransId="{8A2BDAA3-39F3-4020-958A-714F00816441}"/>
    <dgm:cxn modelId="{C0D1962A-F3C1-4BD3-82BF-23AC30D91CDC}" type="presOf" srcId="{CA2F276E-F394-409A-8641-1AB5BF44834A}" destId="{D70FAF8F-1966-48F9-9311-83F2407F08D1}" srcOrd="0" destOrd="0" presId="urn:microsoft.com/office/officeart/2005/8/layout/vList6"/>
    <dgm:cxn modelId="{7BF8DC3D-6D33-4895-A325-6BF593840F43}" type="presOf" srcId="{33CA0780-7ED6-4C3D-8AE6-673AA5AB58FC}" destId="{14A8F023-6C2A-4ACA-BAFB-0481A121A5DE}" srcOrd="0" destOrd="0" presId="urn:microsoft.com/office/officeart/2005/8/layout/vList6"/>
    <dgm:cxn modelId="{9D961B5C-4BDD-4763-93B5-2C187BCF49F4}" srcId="{CA2F276E-F394-409A-8641-1AB5BF44834A}" destId="{7DD9C8D8-BEA5-4434-82EB-A84A098140BD}" srcOrd="1" destOrd="0" parTransId="{414142CF-0177-4000-8A9E-11CE0FCAA8A1}" sibTransId="{92AE5535-0F45-483F-B19C-BA903FB420BC}"/>
    <dgm:cxn modelId="{AD15695E-6A90-4A47-8534-C05918D051CD}" type="presOf" srcId="{A60ADD71-76F5-4DA7-BB88-CB2A7A3E2CE0}" destId="{45D59185-E516-4AD0-AA58-2B2C76136B26}" srcOrd="0" destOrd="1" presId="urn:microsoft.com/office/officeart/2005/8/layout/vList6"/>
    <dgm:cxn modelId="{7BB88C4F-7355-4185-BA1D-59D2BD2904BE}" srcId="{33CA0780-7ED6-4C3D-8AE6-673AA5AB58FC}" destId="{CA2F276E-F394-409A-8641-1AB5BF44834A}" srcOrd="0" destOrd="0" parTransId="{C09D3E0A-0D9A-4814-BE73-0635AC429CED}" sibTransId="{1DEB268F-BA71-4C74-A403-C16AB82C09E6}"/>
    <dgm:cxn modelId="{222A547B-4F35-49E6-9340-3F852B7E8546}" srcId="{CA2F276E-F394-409A-8641-1AB5BF44834A}" destId="{2FEC1008-DBCE-4A4D-9E48-8B6A03726206}" srcOrd="0" destOrd="0" parTransId="{5EB629E9-2527-4164-A23B-0A636914B267}" sibTransId="{25AAA63A-6F60-48CD-BFE8-203E8F705856}"/>
    <dgm:cxn modelId="{E6090B98-C453-4486-8613-17BC7D91013D}" srcId="{C41D0067-9B42-4573-BC71-01850B7141E1}" destId="{2E7B2C78-EBBC-4F09-B2B5-4FE553DC33C9}" srcOrd="0" destOrd="0" parTransId="{0AF191AC-7967-4A25-9349-AC21DEA76BE0}" sibTransId="{141F16B8-0486-4CB7-A9D2-B1E296CEB639}"/>
    <dgm:cxn modelId="{C8439AB7-500B-443D-86EC-5DEB03952958}" type="presOf" srcId="{2FEC1008-DBCE-4A4D-9E48-8B6A03726206}" destId="{87ACF624-F7C4-480F-ACB9-F068F64C243D}" srcOrd="0" destOrd="0" presId="urn:microsoft.com/office/officeart/2005/8/layout/vList6"/>
    <dgm:cxn modelId="{71E8C0B8-2132-4689-A7F5-F7DCF252317A}" type="presOf" srcId="{7DD9C8D8-BEA5-4434-82EB-A84A098140BD}" destId="{87ACF624-F7C4-480F-ACB9-F068F64C243D}" srcOrd="0" destOrd="1" presId="urn:microsoft.com/office/officeart/2005/8/layout/vList6"/>
    <dgm:cxn modelId="{A8456DBF-9640-43CC-86B4-30DF75C57A97}" srcId="{33CA0780-7ED6-4C3D-8AE6-673AA5AB58FC}" destId="{C41D0067-9B42-4573-BC71-01850B7141E1}" srcOrd="1" destOrd="0" parTransId="{5FAD8B5D-84CE-41C1-B22E-7206D36BA12D}" sibTransId="{128C5EB0-C783-461C-A54B-1235719EC781}"/>
    <dgm:cxn modelId="{EEE326E3-106A-4F2D-80AF-0C7B0E1F7D35}" type="presOf" srcId="{C41D0067-9B42-4573-BC71-01850B7141E1}" destId="{49C94AB5-69B4-4B09-97F4-84A97A470734}" srcOrd="0" destOrd="0" presId="urn:microsoft.com/office/officeart/2005/8/layout/vList6"/>
    <dgm:cxn modelId="{3EFBC3E6-F516-4A99-80E7-AEE2253B0336}" type="presOf" srcId="{2E7B2C78-EBBC-4F09-B2B5-4FE553DC33C9}" destId="{45D59185-E516-4AD0-AA58-2B2C76136B26}" srcOrd="0" destOrd="0" presId="urn:microsoft.com/office/officeart/2005/8/layout/vList6"/>
    <dgm:cxn modelId="{19483D76-B614-436C-A6AB-7813A41EEC21}" type="presParOf" srcId="{14A8F023-6C2A-4ACA-BAFB-0481A121A5DE}" destId="{8CE5269E-94BB-4E37-8772-875586987AC2}" srcOrd="0" destOrd="0" presId="urn:microsoft.com/office/officeart/2005/8/layout/vList6"/>
    <dgm:cxn modelId="{18FEC287-044A-421A-ADDD-1615DA7E85F4}" type="presParOf" srcId="{8CE5269E-94BB-4E37-8772-875586987AC2}" destId="{D70FAF8F-1966-48F9-9311-83F2407F08D1}" srcOrd="0" destOrd="0" presId="urn:microsoft.com/office/officeart/2005/8/layout/vList6"/>
    <dgm:cxn modelId="{B8DE99A0-279D-413D-843F-DEB45E284A71}" type="presParOf" srcId="{8CE5269E-94BB-4E37-8772-875586987AC2}" destId="{87ACF624-F7C4-480F-ACB9-F068F64C243D}" srcOrd="1" destOrd="0" presId="urn:microsoft.com/office/officeart/2005/8/layout/vList6"/>
    <dgm:cxn modelId="{7E761EC1-BC64-4B47-9467-E88AFD605C20}" type="presParOf" srcId="{14A8F023-6C2A-4ACA-BAFB-0481A121A5DE}" destId="{ED0D5D95-5745-48A9-BE1B-D4A88AAB09D1}" srcOrd="1" destOrd="0" presId="urn:microsoft.com/office/officeart/2005/8/layout/vList6"/>
    <dgm:cxn modelId="{624F7D13-F7F1-4C9D-ADA7-0D171DF4223B}" type="presParOf" srcId="{14A8F023-6C2A-4ACA-BAFB-0481A121A5DE}" destId="{08655E90-64D7-4482-A8B9-C4E8602DCF95}" srcOrd="2" destOrd="0" presId="urn:microsoft.com/office/officeart/2005/8/layout/vList6"/>
    <dgm:cxn modelId="{8B1D1DAD-5CAC-4BA6-87CC-60789C17DD76}" type="presParOf" srcId="{08655E90-64D7-4482-A8B9-C4E8602DCF95}" destId="{49C94AB5-69B4-4B09-97F4-84A97A470734}" srcOrd="0" destOrd="0" presId="urn:microsoft.com/office/officeart/2005/8/layout/vList6"/>
    <dgm:cxn modelId="{20A7B8B8-BD61-47D7-9F90-A57552B0C4E0}" type="presParOf" srcId="{08655E90-64D7-4482-A8B9-C4E8602DCF95}" destId="{45D59185-E516-4AD0-AA58-2B2C76136B2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CF624-F7C4-480F-ACB9-F068F64C243D}">
      <dsp:nvSpPr>
        <dsp:cNvPr id="0" name=""/>
        <dsp:cNvSpPr/>
      </dsp:nvSpPr>
      <dsp:spPr>
        <a:xfrm>
          <a:off x="3369974" y="122741"/>
          <a:ext cx="5054961" cy="2832298"/>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ru-RU" sz="1800" b="1" kern="1200" dirty="0"/>
            <a:t>В день проведения экзамена, не покидая ППЭ</a:t>
          </a:r>
        </a:p>
        <a:p>
          <a:pPr marL="171450" lvl="1" indent="-171450" algn="l" defTabSz="800100">
            <a:lnSpc>
              <a:spcPct val="90000"/>
            </a:lnSpc>
            <a:spcBef>
              <a:spcPct val="0"/>
            </a:spcBef>
            <a:spcAft>
              <a:spcPct val="15000"/>
            </a:spcAft>
            <a:buChar char="•"/>
          </a:pPr>
          <a:r>
            <a:rPr lang="ru-RU" sz="1800" b="1" kern="1200" dirty="0"/>
            <a:t>Подается члену ГЭК</a:t>
          </a:r>
        </a:p>
      </dsp:txBody>
      <dsp:txXfrm>
        <a:off x="3369974" y="476778"/>
        <a:ext cx="3992849" cy="2124224"/>
      </dsp:txXfrm>
    </dsp:sp>
    <dsp:sp modelId="{D70FAF8F-1966-48F9-9311-83F2407F08D1}">
      <dsp:nvSpPr>
        <dsp:cNvPr id="0" name=""/>
        <dsp:cNvSpPr/>
      </dsp:nvSpPr>
      <dsp:spPr>
        <a:xfrm>
          <a:off x="0" y="726"/>
          <a:ext cx="3369974" cy="28322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ru-RU" sz="2700" kern="1200" dirty="0"/>
            <a:t>Апелляция о нарушении установленного порядка проведения ГИА</a:t>
          </a:r>
        </a:p>
      </dsp:txBody>
      <dsp:txXfrm>
        <a:off x="138261" y="138987"/>
        <a:ext cx="3093452" cy="2555776"/>
      </dsp:txXfrm>
    </dsp:sp>
    <dsp:sp modelId="{45D59185-E516-4AD0-AA58-2B2C76136B26}">
      <dsp:nvSpPr>
        <dsp:cNvPr id="0" name=""/>
        <dsp:cNvSpPr/>
      </dsp:nvSpPr>
      <dsp:spPr>
        <a:xfrm>
          <a:off x="3369974" y="3116254"/>
          <a:ext cx="5054961" cy="2832298"/>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ru-RU" sz="1800" b="1" kern="1200" dirty="0"/>
            <a:t>Не рассматривается апелляция по структуре, содержанию заданий, по вопросам, связанным с нарушением участником требований к заполнению и оформлению бланков</a:t>
          </a:r>
        </a:p>
        <a:p>
          <a:pPr marL="171450" lvl="1" indent="-171450" algn="l" defTabSz="800100">
            <a:lnSpc>
              <a:spcPct val="90000"/>
            </a:lnSpc>
            <a:spcBef>
              <a:spcPct val="0"/>
            </a:spcBef>
            <a:spcAft>
              <a:spcPct val="15000"/>
            </a:spcAft>
            <a:buChar char="•"/>
          </a:pPr>
          <a:r>
            <a:rPr lang="ru-RU" sz="1800" b="1" kern="1200" dirty="0"/>
            <a:t>Подается заявление на портале</a:t>
          </a:r>
        </a:p>
      </dsp:txBody>
      <dsp:txXfrm>
        <a:off x="3369974" y="3470291"/>
        <a:ext cx="3992849" cy="2124224"/>
      </dsp:txXfrm>
    </dsp:sp>
    <dsp:sp modelId="{49C94AB5-69B4-4B09-97F4-84A97A470734}">
      <dsp:nvSpPr>
        <dsp:cNvPr id="0" name=""/>
        <dsp:cNvSpPr/>
      </dsp:nvSpPr>
      <dsp:spPr>
        <a:xfrm>
          <a:off x="0" y="3116254"/>
          <a:ext cx="3369974" cy="28322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ru-RU" sz="2700" kern="1200" dirty="0"/>
            <a:t>Апелляция о несогласии с выставленными баллами</a:t>
          </a:r>
        </a:p>
      </dsp:txBody>
      <dsp:txXfrm>
        <a:off x="138261" y="3254515"/>
        <a:ext cx="3093452" cy="255577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B909F-32D6-49DD-AE10-6F829255F768}" type="datetimeFigureOut">
              <a:rPr lang="ru-RU" smtClean="0"/>
              <a:t>12.12.2021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00760-57BD-4390-91EF-494FAFC00AEA}" type="slidenum">
              <a:rPr lang="ru-RU" smtClean="0"/>
              <a:t>‹#›</a:t>
            </a:fld>
            <a:endParaRPr lang="ru-RU"/>
          </a:p>
        </p:txBody>
      </p:sp>
    </p:spTree>
    <p:extLst>
      <p:ext uri="{BB962C8B-B14F-4D97-AF65-F5344CB8AC3E}">
        <p14:creationId xmlns:p14="http://schemas.microsoft.com/office/powerpoint/2010/main" val="417803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FF00760-57BD-4390-91EF-494FAFC00AEA}" type="slidenum">
              <a:rPr lang="ru-RU" smtClean="0"/>
              <a:t>2</a:t>
            </a:fld>
            <a:endParaRPr lang="ru-RU"/>
          </a:p>
        </p:txBody>
      </p:sp>
    </p:spTree>
    <p:extLst>
      <p:ext uri="{BB962C8B-B14F-4D97-AF65-F5344CB8AC3E}">
        <p14:creationId xmlns:p14="http://schemas.microsoft.com/office/powerpoint/2010/main" val="2821297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318225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375643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B275F8A-ED79-4A49-B788-62C78C3C1F92}"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270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998991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275F8A-ED79-4A49-B788-62C78C3C1F92}"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2647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3527238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167816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89103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411221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273343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420354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1051971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32775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314751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178600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A8E66F2-829E-4468-A67F-FE9BF79FA700}" type="datetimeFigureOut">
              <a:rPr lang="ru-RU" smtClean="0"/>
              <a:pPr/>
              <a:t>12.12.2021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275F8A-ED79-4A49-B788-62C78C3C1F92}" type="slidenum">
              <a:rPr lang="ru-RU" smtClean="0"/>
              <a:pPr/>
              <a:t>‹#›</a:t>
            </a:fld>
            <a:endParaRPr lang="ru-RU"/>
          </a:p>
        </p:txBody>
      </p:sp>
    </p:spTree>
    <p:extLst>
      <p:ext uri="{BB962C8B-B14F-4D97-AF65-F5344CB8AC3E}">
        <p14:creationId xmlns:p14="http://schemas.microsoft.com/office/powerpoint/2010/main" val="16097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A8E66F2-829E-4468-A67F-FE9BF79FA700}" type="datetimeFigureOut">
              <a:rPr lang="ru-RU" smtClean="0"/>
              <a:pPr/>
              <a:t>12.12.2021</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B275F8A-ED79-4A49-B788-62C78C3C1F92}" type="slidenum">
              <a:rPr lang="ru-RU" smtClean="0"/>
              <a:pPr/>
              <a:t>‹#›</a:t>
            </a:fld>
            <a:endParaRPr lang="ru-RU"/>
          </a:p>
        </p:txBody>
      </p:sp>
    </p:spTree>
    <p:extLst>
      <p:ext uri="{BB962C8B-B14F-4D97-AF65-F5344CB8AC3E}">
        <p14:creationId xmlns:p14="http://schemas.microsoft.com/office/powerpoint/2010/main" val="304322357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results.ocmko.r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8"/>
            <a:ext cx="8834423" cy="3456384"/>
          </a:xfrm>
        </p:spPr>
        <p:txBody>
          <a:bodyPr>
            <a:noAutofit/>
          </a:bodyPr>
          <a:lstStyle/>
          <a:p>
            <a:pPr algn="ctr"/>
            <a:r>
              <a:rPr lang="ru-RU" sz="4800" b="1" dirty="0">
                <a:solidFill>
                  <a:srgbClr val="FF0000"/>
                </a:solidFill>
              </a:rPr>
              <a:t>Подготовка к проведению государственной итоговой аттестации в 2022 году</a:t>
            </a:r>
          </a:p>
        </p:txBody>
      </p:sp>
      <p:sp>
        <p:nvSpPr>
          <p:cNvPr id="3" name="Подзаголовок 2"/>
          <p:cNvSpPr>
            <a:spLocks noGrp="1"/>
          </p:cNvSpPr>
          <p:nvPr>
            <p:ph type="subTitle" idx="1"/>
          </p:nvPr>
        </p:nvSpPr>
        <p:spPr>
          <a:xfrm>
            <a:off x="1392367" y="4005064"/>
            <a:ext cx="6696744" cy="2448272"/>
          </a:xfrm>
        </p:spPr>
        <p:txBody>
          <a:bodyPr>
            <a:noAutofit/>
          </a:bodyPr>
          <a:lstStyle/>
          <a:p>
            <a:pPr algn="ctr"/>
            <a:r>
              <a:rPr lang="ru-RU" sz="4800" b="1" dirty="0"/>
              <a:t>Единый государственный экзамен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65778" y="404664"/>
            <a:ext cx="6589199" cy="811110"/>
          </a:xfrm>
        </p:spPr>
        <p:txBody>
          <a:bodyPr>
            <a:noAutofit/>
          </a:bodyPr>
          <a:lstStyle/>
          <a:p>
            <a:r>
              <a:rPr lang="ru-RU" sz="4800" b="1" dirty="0">
                <a:solidFill>
                  <a:srgbClr val="FF0000"/>
                </a:solidFill>
              </a:rPr>
              <a:t>Инструктаж</a:t>
            </a:r>
          </a:p>
        </p:txBody>
      </p:sp>
      <p:sp>
        <p:nvSpPr>
          <p:cNvPr id="3" name="Содержимое 2"/>
          <p:cNvSpPr>
            <a:spLocks noGrp="1"/>
          </p:cNvSpPr>
          <p:nvPr>
            <p:ph idx="1"/>
          </p:nvPr>
        </p:nvSpPr>
        <p:spPr>
          <a:xfrm>
            <a:off x="539552" y="1124744"/>
            <a:ext cx="8424936" cy="5616624"/>
          </a:xfrm>
        </p:spPr>
        <p:txBody>
          <a:bodyPr>
            <a:normAutofit/>
          </a:bodyPr>
          <a:lstStyle/>
          <a:p>
            <a:pPr algn="just"/>
            <a:r>
              <a:rPr lang="ru-RU" sz="2400" b="1" dirty="0">
                <a:latin typeface="Times New Roman" pitchFamily="18" charset="0"/>
                <a:cs typeface="Times New Roman" pitchFamily="18" charset="0"/>
              </a:rPr>
              <a:t>До начала экзамена в аудитории организатор проводит для участников экзамена инструктаж, включающий информацию о порядке проведения экзамена, правилах оформления экзаменационной работы, продолжительности экзамена, порядке подачи апелляций о нарушении установленного порядка проведения ГИА и о несогласии с выставленными баллами, о случаях удаления с экзамена, а также о времени и месте ознакомления с результатами ЕГЭ.</a:t>
            </a:r>
          </a:p>
          <a:p>
            <a:pPr algn="just">
              <a:buNone/>
            </a:pPr>
            <a:r>
              <a:rPr lang="ru-RU" sz="2400" b="1" dirty="0">
                <a:latin typeface="Times New Roman" pitchFamily="18" charset="0"/>
                <a:cs typeface="Times New Roman" pitchFamily="18" charset="0"/>
              </a:rPr>
              <a:t> </a:t>
            </a:r>
            <a:r>
              <a:rPr lang="ru-RU" sz="3200" b="1" dirty="0">
                <a:latin typeface="Times New Roman" pitchFamily="18" charset="0"/>
                <a:cs typeface="Times New Roman" pitchFamily="18" charset="0"/>
              </a:rPr>
              <a:t>При  участнике  экзамена  производится  печать  экзаменационных  материалов,  после печати участнику выдается индивидуальный комплект.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60648"/>
            <a:ext cx="8229600" cy="1066800"/>
          </a:xfrm>
        </p:spPr>
        <p:txBody>
          <a:bodyPr>
            <a:normAutofit fontScale="90000"/>
          </a:bodyPr>
          <a:lstStyle/>
          <a:p>
            <a:r>
              <a:rPr lang="ru-RU" b="1" dirty="0"/>
              <a:t>Прием и рассмотрение апелляций</a:t>
            </a: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3894078462"/>
              </p:ext>
            </p:extLst>
          </p:nvPr>
        </p:nvGraphicFramePr>
        <p:xfrm>
          <a:off x="539552" y="908720"/>
          <a:ext cx="8424936"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5048" y="1284040"/>
            <a:ext cx="8568952" cy="5573960"/>
          </a:xfrm>
        </p:spPr>
        <p:txBody>
          <a:bodyPr>
            <a:normAutofit/>
          </a:bodyPr>
          <a:lstStyle/>
          <a:p>
            <a:pPr marL="109728" indent="0">
              <a:buNone/>
            </a:pPr>
            <a:r>
              <a:rPr lang="ru-RU" sz="3600" b="1" dirty="0">
                <a:latin typeface="Times New Roman" pitchFamily="18" charset="0"/>
                <a:cs typeface="Times New Roman" pitchFamily="18" charset="0"/>
              </a:rPr>
              <a:t> </a:t>
            </a:r>
            <a:r>
              <a:rPr lang="ru-RU" sz="4800" b="1" dirty="0">
                <a:solidFill>
                  <a:srgbClr val="FF0000"/>
                </a:solidFill>
                <a:latin typeface="Times New Roman" pitchFamily="18" charset="0"/>
                <a:cs typeface="Times New Roman" pitchFamily="18" charset="0"/>
              </a:rPr>
              <a:t>Итоговое сочинение является условием  допуска </a:t>
            </a:r>
            <a:r>
              <a:rPr lang="ru-RU" sz="4800" b="1" dirty="0">
                <a:latin typeface="Times New Roman" pitchFamily="18" charset="0"/>
                <a:cs typeface="Times New Roman" pitchFamily="18" charset="0"/>
              </a:rPr>
              <a:t>к государственной итоговой аттестации по образовательным программам среднего общего образования </a:t>
            </a:r>
          </a:p>
          <a:p>
            <a:pPr marL="109728" indent="0" algn="just">
              <a:buNone/>
            </a:pPr>
            <a:endParaRPr lang="ru-RU"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1436" y="332656"/>
            <a:ext cx="7363052" cy="1280890"/>
          </a:xfrm>
        </p:spPr>
        <p:txBody>
          <a:bodyPr/>
          <a:lstStyle/>
          <a:p>
            <a:r>
              <a:rPr lang="ru-RU" b="1" dirty="0">
                <a:solidFill>
                  <a:srgbClr val="FF0000"/>
                </a:solidFill>
              </a:rPr>
              <a:t>Проведение итогового сочинения</a:t>
            </a:r>
          </a:p>
        </p:txBody>
      </p:sp>
      <p:sp>
        <p:nvSpPr>
          <p:cNvPr id="3" name="Содержимое 2"/>
          <p:cNvSpPr>
            <a:spLocks noGrp="1"/>
          </p:cNvSpPr>
          <p:nvPr>
            <p:ph idx="1"/>
          </p:nvPr>
        </p:nvSpPr>
        <p:spPr>
          <a:xfrm>
            <a:off x="611560" y="1629007"/>
            <a:ext cx="8136904" cy="4620344"/>
          </a:xfrm>
        </p:spPr>
        <p:txBody>
          <a:bodyPr>
            <a:noAutofit/>
          </a:bodyPr>
          <a:lstStyle/>
          <a:p>
            <a:r>
              <a:rPr lang="ru-RU" sz="3200" b="1" dirty="0">
                <a:latin typeface="Times New Roman" pitchFamily="18" charset="0"/>
                <a:cs typeface="Times New Roman" pitchFamily="18" charset="0"/>
              </a:rPr>
              <a:t>Начало в 10.00 </a:t>
            </a:r>
          </a:p>
          <a:p>
            <a:r>
              <a:rPr lang="ru-RU" sz="3200" b="1" dirty="0">
                <a:latin typeface="Times New Roman" pitchFamily="18" charset="0"/>
                <a:cs typeface="Times New Roman" pitchFamily="18" charset="0"/>
              </a:rPr>
              <a:t>Если участник итогового сочинения опоздал, он допускается к написанию итогового сочинения, при этом время окончания написания итогового сочинения не продлевается. </a:t>
            </a:r>
          </a:p>
          <a:p>
            <a:pPr algn="just"/>
            <a:r>
              <a:rPr lang="ru-RU" sz="3200" b="1" dirty="0">
                <a:latin typeface="Times New Roman" pitchFamily="18" charset="0"/>
                <a:cs typeface="Times New Roman" pitchFamily="18" charset="0"/>
              </a:rPr>
              <a:t>Повторный общий инструктаж для опоздавших участников не проводится.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7016" y="1196752"/>
            <a:ext cx="8856984" cy="6408712"/>
          </a:xfrm>
        </p:spPr>
        <p:txBody>
          <a:bodyPr>
            <a:noAutofit/>
          </a:bodyPr>
          <a:lstStyle/>
          <a:p>
            <a:pPr lvl="0" hangingPunct="0"/>
            <a:r>
              <a:rPr lang="ru-RU" sz="2400" b="1" dirty="0">
                <a:latin typeface="Times New Roman" pitchFamily="18" charset="0"/>
                <a:cs typeface="Times New Roman" pitchFamily="18" charset="0"/>
              </a:rPr>
              <a:t>При себе участник сочинения должен иметь: </a:t>
            </a:r>
          </a:p>
          <a:p>
            <a:pPr lvl="0" hangingPunct="0">
              <a:buNone/>
            </a:pPr>
            <a:r>
              <a:rPr lang="ru-RU" sz="2400" b="1" dirty="0">
                <a:latin typeface="Times New Roman" pitchFamily="18" charset="0"/>
                <a:cs typeface="Times New Roman" pitchFamily="18" charset="0"/>
              </a:rPr>
              <a:t>- паспорт</a:t>
            </a:r>
          </a:p>
          <a:p>
            <a:pPr lvl="0" hangingPunct="0">
              <a:buNone/>
            </a:pPr>
            <a:r>
              <a:rPr lang="ru-RU" sz="2400" b="1" dirty="0">
                <a:latin typeface="Times New Roman" pitchFamily="18" charset="0"/>
                <a:cs typeface="Times New Roman" pitchFamily="18" charset="0"/>
              </a:rPr>
              <a:t>-черную </a:t>
            </a:r>
            <a:r>
              <a:rPr lang="ru-RU" sz="2400" b="1" dirty="0" err="1">
                <a:latin typeface="Times New Roman" pitchFamily="18" charset="0"/>
                <a:cs typeface="Times New Roman" pitchFamily="18" charset="0"/>
              </a:rPr>
              <a:t>гелевую</a:t>
            </a:r>
            <a:r>
              <a:rPr lang="ru-RU" sz="2400" b="1" dirty="0">
                <a:latin typeface="Times New Roman" pitchFamily="18" charset="0"/>
                <a:cs typeface="Times New Roman" pitchFamily="18" charset="0"/>
              </a:rPr>
              <a:t> ручку (1+1)</a:t>
            </a:r>
          </a:p>
          <a:p>
            <a:pPr>
              <a:buNone/>
            </a:pPr>
            <a:r>
              <a:rPr lang="ru-RU" sz="2400" b="1" dirty="0">
                <a:latin typeface="Times New Roman" pitchFamily="18" charset="0"/>
                <a:cs typeface="Times New Roman" pitchFamily="18" charset="0"/>
              </a:rPr>
              <a:t>-лекарства и питание (при необходимости)</a:t>
            </a:r>
          </a:p>
          <a:p>
            <a:pPr marL="0" lvl="0" indent="0" hangingPunct="0">
              <a:buNone/>
            </a:pPr>
            <a:r>
              <a:rPr lang="ru-RU" sz="2400" b="1" dirty="0">
                <a:latin typeface="Times New Roman" pitchFamily="18" charset="0"/>
                <a:cs typeface="Times New Roman" pitchFamily="18" charset="0"/>
              </a:rPr>
              <a:t>Иные личные вещи участники обязаны оставить в специально выделенном месте для хранения личных вещей участников. </a:t>
            </a:r>
          </a:p>
          <a:p>
            <a:pPr>
              <a:buNone/>
            </a:pPr>
            <a:r>
              <a:rPr lang="ru-RU" sz="2400" b="1" dirty="0">
                <a:latin typeface="Times New Roman" pitchFamily="18" charset="0"/>
                <a:cs typeface="Times New Roman" pitchFamily="18" charset="0"/>
              </a:rPr>
              <a:t> Во время проведения итогового сочинения выдаются  черновики, а также орфографический словарь для участников итогового сочинения. </a:t>
            </a:r>
          </a:p>
          <a:p>
            <a:pPr marL="0" indent="0" hangingPunct="0">
              <a:buNone/>
            </a:pPr>
            <a:r>
              <a:rPr lang="en-US" sz="3000" b="1" dirty="0">
                <a:solidFill>
                  <a:srgbClr val="FF0000"/>
                </a:solidFill>
                <a:latin typeface="Times New Roman" pitchFamily="18" charset="0"/>
                <a:cs typeface="Times New Roman" pitchFamily="18" charset="0"/>
              </a:rPr>
              <a:t>Черновики не проверяются, и записи в них не учитываются при проверке. </a:t>
            </a:r>
            <a:endParaRPr lang="ru-RU" sz="3000" b="1" dirty="0">
              <a:solidFill>
                <a:srgbClr val="FF0000"/>
              </a:solidFill>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35088" y="1340768"/>
            <a:ext cx="8208912" cy="5949280"/>
          </a:xfrm>
        </p:spPr>
        <p:txBody>
          <a:bodyPr>
            <a:normAutofit/>
          </a:bodyPr>
          <a:lstStyle/>
          <a:p>
            <a:pPr marL="0" lvl="0" indent="0" hangingPunct="0">
              <a:buNone/>
            </a:pPr>
            <a:r>
              <a:rPr lang="ru-RU" sz="2400" b="1" dirty="0">
                <a:latin typeface="Times New Roman" pitchFamily="18" charset="0"/>
                <a:cs typeface="Times New Roman" pitchFamily="18" charset="0"/>
              </a:rPr>
              <a:t>Запрещено иметь при себе средства связи, фото-, аудио- и видеоаппаратуру, справочные материалы, письменные заметки и иные средства хранения и передачи информации, собственные орфографические и (или) толковые словари. Участникам итогового сочинения также запрещается пользоваться текстами литературного материала (художественными произведениями, дневниками, мемуарами, публицистикой, другими литературными источниками). </a:t>
            </a:r>
          </a:p>
          <a:p>
            <a:pPr marL="0" lvl="0" indent="0" hangingPunct="0">
              <a:buNone/>
            </a:pPr>
            <a:r>
              <a:rPr lang="ru-RU" sz="2400" b="1" dirty="0">
                <a:latin typeface="Times New Roman" pitchFamily="18" charset="0"/>
                <a:cs typeface="Times New Roman" pitchFamily="18" charset="0"/>
              </a:rPr>
              <a:t>Участники, нарушившие порядок проведения итогового сочинения, удаляются с итогового сочинения.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0725" y="377280"/>
            <a:ext cx="7920880" cy="6480720"/>
          </a:xfrm>
        </p:spPr>
        <p:txBody>
          <a:bodyPr>
            <a:normAutofit lnSpcReduction="10000"/>
          </a:bodyPr>
          <a:lstStyle/>
          <a:p>
            <a:pPr marL="0" lvl="0" indent="0" hangingPunct="0">
              <a:buNone/>
            </a:pPr>
            <a:endParaRPr lang="ru-RU" sz="2400" b="1" dirty="0">
              <a:latin typeface="Times New Roman" pitchFamily="18" charset="0"/>
              <a:cs typeface="Times New Roman" pitchFamily="18" charset="0"/>
            </a:endParaRPr>
          </a:p>
          <a:p>
            <a:pPr marL="0" lvl="0" indent="0" hangingPunct="0">
              <a:buNone/>
            </a:pPr>
            <a:endParaRPr lang="ru-RU" sz="2400" b="1" dirty="0">
              <a:latin typeface="Times New Roman" pitchFamily="18" charset="0"/>
              <a:cs typeface="Times New Roman" pitchFamily="18" charset="0"/>
            </a:endParaRPr>
          </a:p>
          <a:p>
            <a:pPr marL="0" lvl="0" indent="0" hangingPunct="0">
              <a:buNone/>
            </a:pPr>
            <a:r>
              <a:rPr lang="ru-RU" sz="2800" b="1" dirty="0">
                <a:solidFill>
                  <a:srgbClr val="FF0000"/>
                </a:solidFill>
                <a:latin typeface="Times New Roman" pitchFamily="18" charset="0"/>
                <a:cs typeface="Times New Roman" pitchFamily="18" charset="0"/>
              </a:rPr>
              <a:t>Темы итогового сочинения становятся общедоступными за 15 минут до начала проведения сочинения. </a:t>
            </a:r>
          </a:p>
          <a:p>
            <a:pPr marL="0" lvl="0" indent="0" hangingPunct="0">
              <a:buNone/>
            </a:pPr>
            <a:r>
              <a:rPr lang="ru-RU" sz="2800" b="1" dirty="0">
                <a:solidFill>
                  <a:srgbClr val="FF0000"/>
                </a:solidFill>
                <a:latin typeface="Times New Roman" pitchFamily="18" charset="0"/>
                <a:cs typeface="Times New Roman" pitchFamily="18" charset="0"/>
              </a:rPr>
              <a:t>Продолжительность</a:t>
            </a:r>
            <a:r>
              <a:rPr lang="ru-RU" sz="2800" b="1" dirty="0">
                <a:latin typeface="Times New Roman" pitchFamily="18" charset="0"/>
                <a:cs typeface="Times New Roman" pitchFamily="18" charset="0"/>
              </a:rPr>
              <a:t> выполнения итогового сочинения составляет </a:t>
            </a:r>
            <a:r>
              <a:rPr lang="ru-RU" sz="2800" b="1" dirty="0">
                <a:solidFill>
                  <a:srgbClr val="FF0000"/>
                </a:solidFill>
                <a:latin typeface="Times New Roman" pitchFamily="18" charset="0"/>
                <a:cs typeface="Times New Roman" pitchFamily="18" charset="0"/>
              </a:rPr>
              <a:t>3 часа 55 минут </a:t>
            </a:r>
            <a:r>
              <a:rPr lang="ru-RU" sz="2800" b="1" dirty="0">
                <a:latin typeface="Times New Roman" pitchFamily="18" charset="0"/>
                <a:cs typeface="Times New Roman" pitchFamily="18" charset="0"/>
              </a:rPr>
              <a:t>(235 минут). </a:t>
            </a:r>
          </a:p>
          <a:p>
            <a:pPr>
              <a:buNone/>
            </a:pPr>
            <a:endParaRPr lang="ru-RU" sz="2800" b="1" dirty="0">
              <a:latin typeface="Times New Roman" pitchFamily="18" charset="0"/>
              <a:cs typeface="Times New Roman" pitchFamily="18" charset="0"/>
            </a:endParaRPr>
          </a:p>
          <a:p>
            <a:pPr marL="0" indent="0" hangingPunct="0">
              <a:buNone/>
            </a:pPr>
            <a:r>
              <a:rPr lang="ru-RU" sz="2800" b="1" dirty="0">
                <a:latin typeface="Times New Roman" pitchFamily="18" charset="0"/>
                <a:cs typeface="Times New Roman" pitchFamily="18" charset="0"/>
              </a:rPr>
              <a:t>Для участников итогового сочинения с ограниченными возможностями здоровья, детей-инвалидов и инвалидов продолжительность выполнения итогового сочинения (изложения) увеличивается на 1,5 часа.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632848" cy="1940794"/>
          </a:xfrm>
        </p:spPr>
        <p:txBody>
          <a:bodyPr>
            <a:normAutofit fontScale="90000"/>
          </a:bodyPr>
          <a:lstStyle/>
          <a:p>
            <a:r>
              <a:rPr lang="ru-RU" b="1" dirty="0"/>
              <a:t>Аналитическая справка по результатам </a:t>
            </a:r>
            <a:br>
              <a:rPr lang="ru-RU" b="1" dirty="0"/>
            </a:br>
            <a:r>
              <a:rPr lang="ru-RU" b="1" dirty="0"/>
              <a:t>пробного итогового сочинения в 11 классе «А»</a:t>
            </a:r>
            <a:r>
              <a:rPr lang="en-US" b="1" dirty="0"/>
              <a:t> 2021</a:t>
            </a:r>
            <a:r>
              <a:rPr lang="ru-RU" b="1" dirty="0"/>
              <a:t>г.</a:t>
            </a:r>
            <a:br>
              <a:rPr lang="ru-RU" b="1" dirty="0"/>
            </a:br>
            <a:endParaRPr lang="ru-RU" b="1" dirty="0"/>
          </a:p>
        </p:txBody>
      </p:sp>
      <p:sp>
        <p:nvSpPr>
          <p:cNvPr id="3" name="Объект 2"/>
          <p:cNvSpPr>
            <a:spLocks noGrp="1"/>
          </p:cNvSpPr>
          <p:nvPr>
            <p:ph idx="1"/>
          </p:nvPr>
        </p:nvSpPr>
        <p:spPr>
          <a:xfrm>
            <a:off x="683568" y="2276872"/>
            <a:ext cx="8064896" cy="4353686"/>
          </a:xfrm>
        </p:spPr>
        <p:txBody>
          <a:bodyPr>
            <a:normAutofit/>
          </a:bodyPr>
          <a:lstStyle/>
          <a:p>
            <a:pPr marL="0" indent="0">
              <a:buNone/>
            </a:pPr>
            <a:r>
              <a:rPr lang="ru-RU" sz="3600" b="1" dirty="0">
                <a:solidFill>
                  <a:srgbClr val="FF0000"/>
                </a:solidFill>
              </a:rPr>
              <a:t>Дата проведения: 13.11.2021 г. </a:t>
            </a:r>
            <a:endParaRPr lang="en-US" sz="3600" b="1" dirty="0">
              <a:solidFill>
                <a:srgbClr val="FF0000"/>
              </a:solidFill>
            </a:endParaRPr>
          </a:p>
          <a:p>
            <a:pPr marL="0" indent="0">
              <a:buNone/>
            </a:pPr>
            <a:r>
              <a:rPr lang="ru-RU" sz="2400" b="1" dirty="0"/>
              <a:t>Писали сочинение – 23 учащихся</a:t>
            </a:r>
          </a:p>
          <a:p>
            <a:pPr marL="0" indent="0">
              <a:buNone/>
            </a:pPr>
            <a:r>
              <a:rPr lang="ru-RU" sz="2400" b="1" dirty="0"/>
              <a:t>Получили «зачёт» – 20 учащихся</a:t>
            </a:r>
          </a:p>
          <a:p>
            <a:pPr marL="0" indent="0">
              <a:buNone/>
            </a:pPr>
            <a:r>
              <a:rPr lang="ru-RU" sz="2400" b="1" dirty="0"/>
              <a:t>Получили «незачёт» - 3 учащихся</a:t>
            </a:r>
          </a:p>
          <a:p>
            <a:pPr marL="0" indent="0">
              <a:buNone/>
            </a:pPr>
            <a:r>
              <a:rPr lang="ru-RU" sz="2400" b="1" dirty="0"/>
              <a:t>Отсутствовало - 3 учащихся</a:t>
            </a:r>
          </a:p>
          <a:p>
            <a:pPr marL="0" indent="0">
              <a:buNone/>
            </a:pPr>
            <a:endParaRPr lang="ru-RU" sz="2400" b="1" dirty="0"/>
          </a:p>
        </p:txBody>
      </p:sp>
    </p:spTree>
    <p:extLst>
      <p:ext uri="{BB962C8B-B14F-4D97-AF65-F5344CB8AC3E}">
        <p14:creationId xmlns:p14="http://schemas.microsoft.com/office/powerpoint/2010/main" val="3815560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302658175"/>
              </p:ext>
            </p:extLst>
          </p:nvPr>
        </p:nvGraphicFramePr>
        <p:xfrm>
          <a:off x="0" y="1"/>
          <a:ext cx="9036496" cy="6669360"/>
        </p:xfrm>
        <a:graphic>
          <a:graphicData uri="http://schemas.openxmlformats.org/drawingml/2006/table">
            <a:tbl>
              <a:tblPr firstRow="1" firstCol="1" bandRow="1" bandCol="1">
                <a:tableStyleId>{5C22544A-7EE6-4342-B048-85BDC9FD1C3A}</a:tableStyleId>
              </a:tblPr>
              <a:tblGrid>
                <a:gridCol w="761171">
                  <a:extLst>
                    <a:ext uri="{9D8B030D-6E8A-4147-A177-3AD203B41FA5}">
                      <a16:colId xmlns:a16="http://schemas.microsoft.com/office/drawing/2014/main" val="568417651"/>
                    </a:ext>
                  </a:extLst>
                </a:gridCol>
                <a:gridCol w="5047109">
                  <a:extLst>
                    <a:ext uri="{9D8B030D-6E8A-4147-A177-3AD203B41FA5}">
                      <a16:colId xmlns:a16="http://schemas.microsoft.com/office/drawing/2014/main" val="2061010343"/>
                    </a:ext>
                  </a:extLst>
                </a:gridCol>
                <a:gridCol w="1642121">
                  <a:extLst>
                    <a:ext uri="{9D8B030D-6E8A-4147-A177-3AD203B41FA5}">
                      <a16:colId xmlns:a16="http://schemas.microsoft.com/office/drawing/2014/main" val="509104113"/>
                    </a:ext>
                  </a:extLst>
                </a:gridCol>
                <a:gridCol w="1586095">
                  <a:extLst>
                    <a:ext uri="{9D8B030D-6E8A-4147-A177-3AD203B41FA5}">
                      <a16:colId xmlns:a16="http://schemas.microsoft.com/office/drawing/2014/main" val="2757308201"/>
                    </a:ext>
                  </a:extLst>
                </a:gridCol>
              </a:tblGrid>
              <a:tr h="1916974">
                <a:tc>
                  <a:txBody>
                    <a:bodyPr/>
                    <a:lstStyle/>
                    <a:p>
                      <a:pPr algn="ctr">
                        <a:spcAft>
                          <a:spcPts val="0"/>
                        </a:spcAft>
                      </a:pPr>
                      <a:r>
                        <a:rPr lang="ru-RU" sz="1000">
                          <a:effectLst/>
                        </a:rPr>
                        <a:t>№ п/п</a:t>
                      </a:r>
                      <a:endParaRPr lang="ru-RU" sz="1000">
                        <a:effectLst/>
                        <a:latin typeface="Calibri" panose="020F0502020204030204" pitchFamily="34" charset="0"/>
                        <a:ea typeface="Times New Roman" panose="02020603050405020304" pitchFamily="18" charset="0"/>
                        <a:cs typeface="Calibri" panose="020F0502020204030204" pitchFamily="34" charset="0"/>
                      </a:endParaRPr>
                    </a:p>
                  </a:txBody>
                  <a:tcPr marL="68580" marR="36195" marT="17780" marB="17780" anchor="ctr"/>
                </a:tc>
                <a:tc>
                  <a:txBody>
                    <a:bodyPr/>
                    <a:lstStyle/>
                    <a:p>
                      <a:pPr algn="ctr">
                        <a:lnSpc>
                          <a:spcPct val="115000"/>
                        </a:lnSpc>
                        <a:spcAft>
                          <a:spcPts val="0"/>
                        </a:spcAft>
                      </a:pPr>
                      <a:r>
                        <a:rPr lang="ru-RU" sz="1200" dirty="0">
                          <a:effectLst/>
                        </a:rPr>
                        <a:t>Тема</a:t>
                      </a:r>
                      <a:endParaRPr lang="ru-RU"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lnSpc>
                          <a:spcPct val="115000"/>
                        </a:lnSpc>
                        <a:spcAft>
                          <a:spcPts val="0"/>
                        </a:spcAft>
                      </a:pPr>
                      <a:r>
                        <a:rPr lang="ru-RU" sz="1200">
                          <a:effectLst/>
                        </a:rPr>
                        <a:t>Количество участников, выполнявших работу</a:t>
                      </a:r>
                      <a:endParaRPr lang="ru-RU"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lnSpc>
                          <a:spcPct val="115000"/>
                        </a:lnSpc>
                        <a:spcAft>
                          <a:spcPts val="0"/>
                        </a:spcAft>
                      </a:pPr>
                      <a:r>
                        <a:rPr lang="ru-RU" sz="1200">
                          <a:effectLst/>
                        </a:rPr>
                        <a:t>Количество участников, получивших «незачет»</a:t>
                      </a:r>
                      <a:endParaRPr lang="ru-RU"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215932292"/>
                  </a:ext>
                </a:extLst>
              </a:tr>
              <a:tr h="751753">
                <a:tc>
                  <a:txBody>
                    <a:bodyPr/>
                    <a:lstStyle/>
                    <a:p>
                      <a:pPr marL="342900" lvl="0" indent="-342900" algn="just">
                        <a:spcAft>
                          <a:spcPts val="0"/>
                        </a:spcAft>
                        <a:buFont typeface="+mj-lt"/>
                        <a:buAutoNum type="arabicPeriod"/>
                      </a:pPr>
                      <a:r>
                        <a:rPr lang="ru-RU" sz="1000">
                          <a:effectLst/>
                        </a:rPr>
                        <a:t> </a:t>
                      </a:r>
                      <a:endParaRPr lang="ru-RU" sz="1000">
                        <a:effectLst/>
                        <a:latin typeface="Calibri" panose="020F0502020204030204" pitchFamily="34" charset="0"/>
                        <a:ea typeface="Times New Roman" panose="02020603050405020304" pitchFamily="18" charset="0"/>
                        <a:cs typeface="Calibri" panose="020F0502020204030204" pitchFamily="34" charset="0"/>
                      </a:endParaRPr>
                    </a:p>
                  </a:txBody>
                  <a:tcPr marL="68580" marR="36195" marT="17780" marB="17780"/>
                </a:tc>
                <a:tc>
                  <a:txBody>
                    <a:bodyPr/>
                    <a:lstStyle/>
                    <a:p>
                      <a:pPr>
                        <a:lnSpc>
                          <a:spcPct val="115000"/>
                        </a:lnSpc>
                        <a:spcAft>
                          <a:spcPts val="0"/>
                        </a:spcAft>
                      </a:pPr>
                      <a:r>
                        <a:rPr lang="ru-RU" sz="1800" b="1" dirty="0">
                          <a:effectLst/>
                        </a:rPr>
                        <a:t>Каким путём человек идёт к самому себе?</a:t>
                      </a:r>
                      <a:endParaRPr lang="ru-RU"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457200" algn="ctr">
                        <a:lnSpc>
                          <a:spcPct val="115000"/>
                        </a:lnSpc>
                        <a:spcAft>
                          <a:spcPts val="0"/>
                        </a:spcAft>
                        <a:tabLst>
                          <a:tab pos="114300" algn="l"/>
                          <a:tab pos="342900" algn="l"/>
                        </a:tabLst>
                      </a:pPr>
                      <a:r>
                        <a:rPr lang="ru-RU" sz="1200" dirty="0">
                          <a:effectLst/>
                        </a:rPr>
                        <a:t>13</a:t>
                      </a:r>
                      <a:endParaRPr lang="ru-RU"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457200" algn="ctr">
                        <a:lnSpc>
                          <a:spcPct val="115000"/>
                        </a:lnSpc>
                        <a:spcAft>
                          <a:spcPts val="0"/>
                        </a:spcAft>
                        <a:tabLst>
                          <a:tab pos="114300" algn="l"/>
                          <a:tab pos="342900" algn="l"/>
                        </a:tabLst>
                      </a:pPr>
                      <a:r>
                        <a:rPr lang="ru-RU" sz="1200">
                          <a:effectLst/>
                        </a:rPr>
                        <a:t>1</a:t>
                      </a:r>
                      <a:endParaRPr lang="ru-RU"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232987281"/>
                  </a:ext>
                </a:extLst>
              </a:tr>
              <a:tr h="1356889">
                <a:tc>
                  <a:txBody>
                    <a:bodyPr/>
                    <a:lstStyle/>
                    <a:p>
                      <a:pPr marL="0" lvl="0" indent="0" algn="just">
                        <a:spcAft>
                          <a:spcPts val="0"/>
                        </a:spcAft>
                        <a:buFont typeface="+mj-lt"/>
                        <a:buNone/>
                      </a:pPr>
                      <a:r>
                        <a:rPr lang="ru-RU" sz="1000" dirty="0">
                          <a:effectLst/>
                        </a:rPr>
                        <a:t>2 </a:t>
                      </a:r>
                      <a:endParaRPr lang="ru-RU" sz="1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36195" marT="17780" marB="17780"/>
                </a:tc>
                <a:tc>
                  <a:txBody>
                    <a:bodyPr/>
                    <a:lstStyle/>
                    <a:p>
                      <a:pPr>
                        <a:lnSpc>
                          <a:spcPct val="115000"/>
                        </a:lnSpc>
                        <a:spcAft>
                          <a:spcPts val="0"/>
                        </a:spcAft>
                      </a:pPr>
                      <a:r>
                        <a:rPr lang="ru-RU" sz="1600" b="1" dirty="0">
                          <a:effectLst/>
                        </a:rPr>
                        <a:t>2. Как вы понимаете высказывание</a:t>
                      </a:r>
                    </a:p>
                    <a:p>
                      <a:pPr>
                        <a:lnSpc>
                          <a:spcPct val="115000"/>
                        </a:lnSpc>
                        <a:spcAft>
                          <a:spcPts val="0"/>
                        </a:spcAft>
                      </a:pPr>
                      <a:r>
                        <a:rPr lang="ru-RU" sz="1600" b="1" dirty="0">
                          <a:effectLst/>
                        </a:rPr>
                        <a:t>Ф.М. Достоевского: «Слишком шумно и промышленно становится в человечестве, мало спокойствия духовного»?</a:t>
                      </a:r>
                      <a:endParaRPr lang="ru-RU"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457200" algn="ctr">
                        <a:lnSpc>
                          <a:spcPct val="115000"/>
                        </a:lnSpc>
                        <a:spcAft>
                          <a:spcPts val="0"/>
                        </a:spcAft>
                      </a:pPr>
                      <a:r>
                        <a:rPr lang="ru-RU" sz="1200" dirty="0">
                          <a:effectLst/>
                        </a:rPr>
                        <a:t>2</a:t>
                      </a:r>
                      <a:endParaRPr lang="ru-RU"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457200" algn="ctr">
                        <a:lnSpc>
                          <a:spcPct val="115000"/>
                        </a:lnSpc>
                        <a:spcAft>
                          <a:spcPts val="0"/>
                        </a:spcAft>
                      </a:pPr>
                      <a:r>
                        <a:rPr lang="ru-RU" sz="1200">
                          <a:effectLst/>
                        </a:rPr>
                        <a:t>2</a:t>
                      </a:r>
                      <a:endParaRPr lang="ru-RU"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287812307"/>
                  </a:ext>
                </a:extLst>
              </a:tr>
              <a:tr h="1140238">
                <a:tc>
                  <a:txBody>
                    <a:bodyPr/>
                    <a:lstStyle/>
                    <a:p>
                      <a:pPr marL="0" lvl="0" indent="0" algn="just">
                        <a:spcAft>
                          <a:spcPts val="0"/>
                        </a:spcAft>
                        <a:buFont typeface="+mj-lt"/>
                        <a:buNone/>
                      </a:pPr>
                      <a:r>
                        <a:rPr lang="ru-RU" sz="1000" dirty="0">
                          <a:effectLst/>
                        </a:rPr>
                        <a:t>3 </a:t>
                      </a:r>
                      <a:endParaRPr lang="ru-RU" sz="1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36195" marT="17780" marB="17780"/>
                </a:tc>
                <a:tc>
                  <a:txBody>
                    <a:bodyPr/>
                    <a:lstStyle/>
                    <a:p>
                      <a:pPr>
                        <a:lnSpc>
                          <a:spcPct val="115000"/>
                        </a:lnSpc>
                        <a:spcAft>
                          <a:spcPts val="0"/>
                        </a:spcAft>
                      </a:pPr>
                      <a:r>
                        <a:rPr lang="ru-RU" sz="1800" b="1" dirty="0">
                          <a:effectLst/>
                        </a:rPr>
                        <a:t>3. Согласны ли вы с утверждением М. Горького: «Без совести и при большом уме не проживешь»?</a:t>
                      </a:r>
                      <a:endParaRPr lang="ru-RU"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457200" algn="ctr">
                        <a:lnSpc>
                          <a:spcPct val="115000"/>
                        </a:lnSpc>
                        <a:spcAft>
                          <a:spcPts val="0"/>
                        </a:spcAft>
                      </a:pPr>
                      <a:r>
                        <a:rPr lang="ru-RU" sz="1200" dirty="0">
                          <a:effectLst/>
                        </a:rPr>
                        <a:t>4</a:t>
                      </a:r>
                      <a:endParaRPr lang="ru-RU"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457200" algn="ctr">
                        <a:lnSpc>
                          <a:spcPct val="115000"/>
                        </a:lnSpc>
                        <a:spcAft>
                          <a:spcPts val="0"/>
                        </a:spcAft>
                      </a:pPr>
                      <a:r>
                        <a:rPr lang="ru-RU" sz="1200">
                          <a:effectLst/>
                        </a:rPr>
                        <a:t>0</a:t>
                      </a:r>
                      <a:endParaRPr lang="ru-RU" sz="11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699772653"/>
                  </a:ext>
                </a:extLst>
              </a:tr>
              <a:tr h="751753">
                <a:tc>
                  <a:txBody>
                    <a:bodyPr/>
                    <a:lstStyle/>
                    <a:p>
                      <a:pPr marL="0" lvl="0" indent="0" algn="just">
                        <a:spcAft>
                          <a:spcPts val="0"/>
                        </a:spcAft>
                        <a:buFont typeface="+mj-lt"/>
                        <a:buNone/>
                      </a:pPr>
                      <a:r>
                        <a:rPr lang="ru-RU" sz="1000" dirty="0">
                          <a:effectLst/>
                        </a:rPr>
                        <a:t>4 </a:t>
                      </a:r>
                      <a:endParaRPr lang="ru-RU" sz="1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36195" marT="17780" marB="17780"/>
                </a:tc>
                <a:tc>
                  <a:txBody>
                    <a:bodyPr/>
                    <a:lstStyle/>
                    <a:p>
                      <a:pPr>
                        <a:lnSpc>
                          <a:spcPct val="115000"/>
                        </a:lnSpc>
                        <a:spcAft>
                          <a:spcPts val="0"/>
                        </a:spcAft>
                      </a:pPr>
                      <a:r>
                        <a:rPr lang="ru-RU" sz="1800" b="1" dirty="0">
                          <a:effectLst/>
                        </a:rPr>
                        <a:t>4. Какая книга помогла вам лучше понять себя? </a:t>
                      </a:r>
                      <a:endParaRPr lang="ru-RU"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457200" algn="ctr">
                        <a:lnSpc>
                          <a:spcPct val="115000"/>
                        </a:lnSpc>
                        <a:spcAft>
                          <a:spcPts val="0"/>
                        </a:spcAft>
                      </a:pPr>
                      <a:r>
                        <a:rPr lang="ru-RU" sz="1200" dirty="0">
                          <a:effectLst/>
                        </a:rPr>
                        <a:t>4</a:t>
                      </a:r>
                      <a:endParaRPr lang="ru-RU"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457200" algn="ctr">
                        <a:lnSpc>
                          <a:spcPct val="115000"/>
                        </a:lnSpc>
                        <a:spcAft>
                          <a:spcPts val="0"/>
                        </a:spcAft>
                      </a:pPr>
                      <a:r>
                        <a:rPr lang="ru-RU" sz="1200" dirty="0">
                          <a:effectLst/>
                        </a:rPr>
                        <a:t>0</a:t>
                      </a:r>
                      <a:endParaRPr lang="ru-RU"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404267143"/>
                  </a:ext>
                </a:extLst>
              </a:tr>
              <a:tr h="751753">
                <a:tc>
                  <a:txBody>
                    <a:bodyPr/>
                    <a:lstStyle/>
                    <a:p>
                      <a:pPr marL="0" lvl="0" indent="0" algn="just">
                        <a:spcAft>
                          <a:spcPts val="0"/>
                        </a:spcAft>
                        <a:buFont typeface="+mj-lt"/>
                        <a:buNone/>
                      </a:pPr>
                      <a:r>
                        <a:rPr lang="ru-RU" sz="1000" dirty="0">
                          <a:effectLst/>
                        </a:rPr>
                        <a:t>5 </a:t>
                      </a:r>
                      <a:endParaRPr lang="ru-RU" sz="1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36195" marT="17780" marB="17780"/>
                </a:tc>
                <a:tc>
                  <a:txBody>
                    <a:bodyPr/>
                    <a:lstStyle/>
                    <a:p>
                      <a:pPr>
                        <a:lnSpc>
                          <a:spcPct val="115000"/>
                        </a:lnSpc>
                        <a:spcAft>
                          <a:spcPts val="0"/>
                        </a:spcAft>
                      </a:pPr>
                      <a:r>
                        <a:rPr lang="ru-RU" sz="1800" b="1" dirty="0">
                          <a:effectLst/>
                        </a:rPr>
                        <a:t>5. Какие обязанности налагает на человека статус гражданина страны?</a:t>
                      </a:r>
                      <a:endParaRPr lang="ru-RU"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15000"/>
                        </a:lnSpc>
                        <a:spcAft>
                          <a:spcPts val="0"/>
                        </a:spcAft>
                      </a:pPr>
                      <a:r>
                        <a:rPr lang="ru-RU" sz="1200" dirty="0">
                          <a:effectLst/>
                        </a:rPr>
                        <a:t>            0</a:t>
                      </a:r>
                      <a:endParaRPr lang="ru-RU"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15000"/>
                        </a:lnSpc>
                        <a:spcAft>
                          <a:spcPts val="0"/>
                        </a:spcAft>
                      </a:pPr>
                      <a:r>
                        <a:rPr lang="ru-RU" sz="1200" dirty="0">
                          <a:effectLst/>
                        </a:rPr>
                        <a:t>             0</a:t>
                      </a:r>
                      <a:endParaRPr lang="ru-RU"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846176517"/>
                  </a:ext>
                </a:extLst>
              </a:tr>
            </a:tbl>
          </a:graphicData>
        </a:graphic>
      </p:graphicFrame>
    </p:spTree>
    <p:extLst>
      <p:ext uri="{BB962C8B-B14F-4D97-AF65-F5344CB8AC3E}">
        <p14:creationId xmlns:p14="http://schemas.microsoft.com/office/powerpoint/2010/main" val="3261026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548680"/>
            <a:ext cx="7560839" cy="6120680"/>
          </a:xfrm>
        </p:spPr>
        <p:txBody>
          <a:bodyPr>
            <a:normAutofit fontScale="92500" lnSpcReduction="20000"/>
          </a:bodyPr>
          <a:lstStyle/>
          <a:p>
            <a:r>
              <a:rPr lang="ru-RU" dirty="0"/>
              <a:t>В целом учащиеся продемонстрировали речевые умения, правильно определили и реализовали коммуникативный замысел в соответствии с выбранной темой сочинения. Анализ работ показал, что:</a:t>
            </a:r>
          </a:p>
          <a:p>
            <a:pPr marL="0" indent="0">
              <a:buNone/>
            </a:pPr>
            <a:r>
              <a:rPr lang="ru-RU" dirty="0"/>
              <a:t>- в большинстве работ определён ведущий тезис в соответствии с темой сочинения и  выбранным вариантом её раскрытия,</a:t>
            </a:r>
          </a:p>
          <a:p>
            <a:pPr marL="0" indent="0">
              <a:buNone/>
            </a:pPr>
            <a:r>
              <a:rPr lang="ru-RU" dirty="0"/>
              <a:t>- большинство участников пробного итогового сочинения продемонстрировали знание литературных произведений, уместно приводили цитаты, подтверждающие тезис сочинения.</a:t>
            </a:r>
          </a:p>
          <a:p>
            <a:pPr marL="0" indent="0">
              <a:buNone/>
            </a:pPr>
            <a:r>
              <a:rPr lang="ru-RU" b="1" dirty="0"/>
              <a:t>Требование №1. «Объем итогового сочинения»</a:t>
            </a:r>
          </a:p>
          <a:p>
            <a:r>
              <a:rPr lang="ru-RU" dirty="0"/>
              <a:t>Требование №1 является обязательным для выполнения. Если в сочинении менее 250 слов (в подсчёт включаются все слова, в том числе и служебные), то выставляется «незачет» за невыполнение требования №1 и «незачет» за работу в целом (такое итоговое сочинение не проверяется по требованию №2). 23 работы соответствуют этому требованию.</a:t>
            </a:r>
          </a:p>
          <a:p>
            <a:pPr marL="0" indent="0">
              <a:buNone/>
            </a:pPr>
            <a:r>
              <a:rPr lang="ru-RU" b="1" dirty="0"/>
              <a:t>Требование №2. «Самостоятельность написания итогового сочинения»</a:t>
            </a:r>
          </a:p>
          <a:p>
            <a:r>
              <a:rPr lang="ru-RU" dirty="0"/>
              <a:t>Требование №2 также является обязательным для выполнения. Если сочинение признано несамостоятельным, то выставляется «незачёт» за невыполнение требования №2 и «незачёт» за работу в целом (такое сочинение не проверяется по критериям оценивания). 23 работы соответствуют этому требованию.</a:t>
            </a:r>
          </a:p>
          <a:p>
            <a:endParaRPr lang="ru-RU" dirty="0"/>
          </a:p>
        </p:txBody>
      </p:sp>
    </p:spTree>
    <p:extLst>
      <p:ext uri="{BB962C8B-B14F-4D97-AF65-F5344CB8AC3E}">
        <p14:creationId xmlns:p14="http://schemas.microsoft.com/office/powerpoint/2010/main" val="969398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88640"/>
            <a:ext cx="8208912" cy="1493710"/>
          </a:xfrm>
        </p:spPr>
        <p:txBody>
          <a:bodyPr>
            <a:normAutofit fontScale="90000"/>
          </a:bodyPr>
          <a:lstStyle/>
          <a:p>
            <a:pPr algn="ctr"/>
            <a:r>
              <a:rPr lang="ru-RU" b="1" dirty="0"/>
              <a:t>Изменения в КИМ (контрольно-измерительных материалах) и ЕГЭ </a:t>
            </a:r>
            <a:br>
              <a:rPr lang="ru-RU" b="1" dirty="0"/>
            </a:br>
            <a:r>
              <a:rPr lang="ru-RU" b="1" dirty="0"/>
              <a:t>в 2021 – 2022 учебном году.</a:t>
            </a:r>
          </a:p>
        </p:txBody>
      </p:sp>
      <p:sp>
        <p:nvSpPr>
          <p:cNvPr id="3" name="Объект 2"/>
          <p:cNvSpPr>
            <a:spLocks noGrp="1"/>
          </p:cNvSpPr>
          <p:nvPr>
            <p:ph idx="1"/>
          </p:nvPr>
        </p:nvSpPr>
        <p:spPr>
          <a:xfrm>
            <a:off x="467544" y="1682350"/>
            <a:ext cx="8568952" cy="4987010"/>
          </a:xfrm>
        </p:spPr>
        <p:txBody>
          <a:bodyPr>
            <a:noAutofit/>
          </a:bodyPr>
          <a:lstStyle/>
          <a:p>
            <a:pPr marL="0" indent="0">
              <a:buNone/>
            </a:pPr>
            <a:r>
              <a:rPr lang="ru-RU" sz="2400" b="1" dirty="0">
                <a:latin typeface="Times New Roman" pitchFamily="18" charset="0"/>
                <a:cs typeface="Times New Roman" pitchFamily="18" charset="0"/>
              </a:rPr>
              <a:t>Изменения структуры КИМ и ЕГЭ: </a:t>
            </a:r>
          </a:p>
          <a:p>
            <a:r>
              <a:rPr lang="ru-RU" sz="2400" b="1" dirty="0">
                <a:latin typeface="Times New Roman" pitchFamily="18" charset="0"/>
                <a:cs typeface="Times New Roman" pitchFamily="18" charset="0"/>
              </a:rPr>
              <a:t>отмена старых простых заданий</a:t>
            </a:r>
          </a:p>
          <a:p>
            <a:r>
              <a:rPr lang="ru-RU" sz="2400" b="1" dirty="0">
                <a:latin typeface="Times New Roman" pitchFamily="18" charset="0"/>
                <a:cs typeface="Times New Roman" pitchFamily="18" charset="0"/>
              </a:rPr>
              <a:t>включение новых заданий </a:t>
            </a:r>
            <a:r>
              <a:rPr lang="ru-RU" sz="2400" b="1" dirty="0">
                <a:solidFill>
                  <a:schemeClr val="tx1">
                    <a:lumMod val="75000"/>
                    <a:lumOff val="25000"/>
                  </a:schemeClr>
                </a:solidFill>
                <a:latin typeface="Times New Roman" pitchFamily="18" charset="0"/>
                <a:cs typeface="Times New Roman" pitchFamily="18" charset="0"/>
              </a:rPr>
              <a:t>(проверяется применение умений и навыков анализа различной информации, решения задач, в том числе практических, развернутого объяснения, аргументации и др.)</a:t>
            </a:r>
          </a:p>
          <a:p>
            <a:r>
              <a:rPr lang="ru-RU" sz="2400" b="1" dirty="0">
                <a:latin typeface="Times New Roman" pitchFamily="18" charset="0"/>
                <a:cs typeface="Times New Roman" pitchFamily="18" charset="0"/>
              </a:rPr>
              <a:t>изменение системы оценивания заданий</a:t>
            </a:r>
          </a:p>
          <a:p>
            <a:r>
              <a:rPr lang="ru-RU" sz="2400" b="1" dirty="0">
                <a:latin typeface="Times New Roman" pitchFamily="18" charset="0"/>
                <a:cs typeface="Times New Roman" pitchFamily="18" charset="0"/>
              </a:rPr>
              <a:t>изменение итоговой суммы первичных баллов за экзамен</a:t>
            </a:r>
          </a:p>
          <a:p>
            <a:r>
              <a:rPr lang="ru-RU" sz="2400" b="1" dirty="0">
                <a:latin typeface="Times New Roman" pitchFamily="18" charset="0"/>
                <a:cs typeface="Times New Roman" pitchFamily="18" charset="0"/>
              </a:rPr>
              <a:t>смена минимальных проходных баллов </a:t>
            </a:r>
          </a:p>
          <a:p>
            <a:r>
              <a:rPr lang="ru-RU" sz="2400" b="1" dirty="0">
                <a:latin typeface="Times New Roman" pitchFamily="18" charset="0"/>
                <a:cs typeface="Times New Roman" pitchFamily="18" charset="0"/>
              </a:rPr>
              <a:t>изменение продолжительности некоторых экзаменов</a:t>
            </a:r>
          </a:p>
        </p:txBody>
      </p:sp>
    </p:spTree>
    <p:extLst>
      <p:ext uri="{BB962C8B-B14F-4D97-AF65-F5344CB8AC3E}">
        <p14:creationId xmlns:p14="http://schemas.microsoft.com/office/powerpoint/2010/main" val="1185383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7778825" cy="5506558"/>
          </a:xfrm>
        </p:spPr>
        <p:txBody>
          <a:bodyPr/>
          <a:lstStyle/>
          <a:p>
            <a:pPr marL="0" indent="0">
              <a:buNone/>
            </a:pPr>
            <a:r>
              <a:rPr lang="ru-RU" sz="2500" b="1" dirty="0">
                <a:solidFill>
                  <a:srgbClr val="FF0000"/>
                </a:solidFill>
              </a:rPr>
              <a:t>Типичные ошибки, допущенные при написании сочинения:</a:t>
            </a:r>
          </a:p>
          <a:p>
            <a:r>
              <a:rPr lang="ru-RU" sz="2400" b="1" dirty="0"/>
              <a:t>Тезисы, которые приводят выпускники, остаются нераскрытыми, примеры не прокомментированы. Некоторые работы представляют собой пересказ текста. Литературный материал привлечен формально. Аргументация подменяется общими словами, штампами. Очевидно использование заготовок под другие темы, которые выпускники решили применить и для  написания данного сочинения. </a:t>
            </a:r>
          </a:p>
          <a:p>
            <a:endParaRPr lang="ru-RU" dirty="0"/>
          </a:p>
        </p:txBody>
      </p:sp>
    </p:spTree>
    <p:extLst>
      <p:ext uri="{BB962C8B-B14F-4D97-AF65-F5344CB8AC3E}">
        <p14:creationId xmlns:p14="http://schemas.microsoft.com/office/powerpoint/2010/main" val="2167714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7202760" cy="1280890"/>
          </a:xfrm>
        </p:spPr>
        <p:txBody>
          <a:bodyPr/>
          <a:lstStyle/>
          <a:p>
            <a:r>
              <a:rPr lang="ru-RU" b="1" dirty="0"/>
              <a:t>Срок действия результатов</a:t>
            </a:r>
          </a:p>
        </p:txBody>
      </p:sp>
      <p:sp>
        <p:nvSpPr>
          <p:cNvPr id="3" name="Содержимое 2"/>
          <p:cNvSpPr>
            <a:spLocks noGrp="1"/>
          </p:cNvSpPr>
          <p:nvPr>
            <p:ph idx="1"/>
          </p:nvPr>
        </p:nvSpPr>
        <p:spPr>
          <a:xfrm>
            <a:off x="755576" y="1411292"/>
            <a:ext cx="8136904" cy="5330076"/>
          </a:xfrm>
        </p:spPr>
        <p:txBody>
          <a:bodyPr>
            <a:normAutofit/>
          </a:bodyPr>
          <a:lstStyle/>
          <a:p>
            <a:pPr lvl="0" hangingPunct="0"/>
            <a:r>
              <a:rPr lang="ru-RU" sz="2800" b="1" dirty="0">
                <a:latin typeface="Times New Roman" pitchFamily="18" charset="0"/>
                <a:cs typeface="Times New Roman" pitchFamily="18" charset="0"/>
              </a:rPr>
              <a:t>Срок действия итогового сочинения как допуск ГИА – бессрочно. </a:t>
            </a:r>
          </a:p>
          <a:p>
            <a:pPr lvl="0" hangingPunct="0">
              <a:buNone/>
            </a:pPr>
            <a:endParaRPr lang="ru-RU" sz="2800" b="1" dirty="0">
              <a:latin typeface="Times New Roman" pitchFamily="18" charset="0"/>
              <a:cs typeface="Times New Roman" pitchFamily="18" charset="0"/>
            </a:endParaRPr>
          </a:p>
          <a:p>
            <a:pPr lvl="0" hangingPunct="0"/>
            <a:r>
              <a:rPr lang="ru-RU" sz="2800" b="1" dirty="0">
                <a:latin typeface="Times New Roman" pitchFamily="18" charset="0"/>
                <a:cs typeface="Times New Roman" pitchFamily="18" charset="0"/>
              </a:rPr>
              <a:t>Итоговое сочинение в случае предоставления его при приеме на обучение по программам </a:t>
            </a:r>
            <a:r>
              <a:rPr lang="ru-RU" sz="2800" b="1" dirty="0" err="1">
                <a:latin typeface="Times New Roman" pitchFamily="18" charset="0"/>
                <a:cs typeface="Times New Roman" pitchFamily="18" charset="0"/>
              </a:rPr>
              <a:t>бакалавриата</a:t>
            </a:r>
            <a:r>
              <a:rPr lang="ru-RU" sz="2800" b="1" dirty="0">
                <a:latin typeface="Times New Roman" pitchFamily="18" charset="0"/>
                <a:cs typeface="Times New Roman" pitchFamily="18" charset="0"/>
              </a:rPr>
              <a:t> и программам </a:t>
            </a:r>
            <a:r>
              <a:rPr lang="ru-RU" sz="2800" b="1" dirty="0" err="1">
                <a:latin typeface="Times New Roman" pitchFamily="18" charset="0"/>
                <a:cs typeface="Times New Roman" pitchFamily="18" charset="0"/>
              </a:rPr>
              <a:t>специалитета</a:t>
            </a:r>
            <a:r>
              <a:rPr lang="ru-RU" sz="2800" b="1" dirty="0">
                <a:latin typeface="Times New Roman" pitchFamily="18" charset="0"/>
                <a:cs typeface="Times New Roman" pitchFamily="18" charset="0"/>
              </a:rPr>
              <a:t> действительно четыре года, следующих за годом написания такого сочинения. </a:t>
            </a:r>
          </a:p>
          <a:p>
            <a:pPr>
              <a:buNone/>
            </a:pPr>
            <a:endParaRPr lang="ru-RU" dirty="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116632"/>
            <a:ext cx="6589199" cy="1280890"/>
          </a:xfrm>
        </p:spPr>
        <p:txBody>
          <a:bodyPr/>
          <a:lstStyle/>
          <a:p>
            <a:r>
              <a:rPr lang="ru-RU" b="1" dirty="0"/>
              <a:t>Оценивание </a:t>
            </a:r>
          </a:p>
        </p:txBody>
      </p:sp>
      <p:sp>
        <p:nvSpPr>
          <p:cNvPr id="3" name="Содержимое 2"/>
          <p:cNvSpPr>
            <a:spLocks noGrp="1"/>
          </p:cNvSpPr>
          <p:nvPr>
            <p:ph idx="1"/>
          </p:nvPr>
        </p:nvSpPr>
        <p:spPr>
          <a:xfrm>
            <a:off x="467544" y="1196753"/>
            <a:ext cx="8352928" cy="5544616"/>
          </a:xfrm>
        </p:spPr>
        <p:txBody>
          <a:bodyPr>
            <a:normAutofit lnSpcReduction="10000"/>
          </a:bodyPr>
          <a:lstStyle/>
          <a:p>
            <a:pPr algn="ctr">
              <a:buNone/>
            </a:pPr>
            <a:r>
              <a:rPr lang="ru-RU" sz="2000" b="1" dirty="0"/>
              <a:t> </a:t>
            </a:r>
            <a:r>
              <a:rPr lang="ru-RU" sz="2800" b="1" dirty="0">
                <a:latin typeface="Times New Roman" pitchFamily="18" charset="0"/>
                <a:cs typeface="Times New Roman" pitchFamily="18" charset="0"/>
              </a:rPr>
              <a:t>К проверке по критериям оценивания допускаются итоговые сочинения, соответствующие двум установленным требованиям </a:t>
            </a:r>
          </a:p>
          <a:p>
            <a:pPr>
              <a:buNone/>
            </a:pPr>
            <a:r>
              <a:rPr lang="ru-RU" sz="2400" b="1" dirty="0">
                <a:latin typeface="Times New Roman" pitchFamily="18" charset="0"/>
                <a:cs typeface="Times New Roman" pitchFamily="18" charset="0"/>
              </a:rPr>
              <a:t>Требование № 1.  «Объем итогового сочинения»</a:t>
            </a:r>
          </a:p>
          <a:p>
            <a:pPr marL="0" indent="0">
              <a:buNone/>
            </a:pPr>
            <a:r>
              <a:rPr lang="ru-RU" sz="2400" b="1" dirty="0">
                <a:solidFill>
                  <a:srgbClr val="FF0000"/>
                </a:solidFill>
                <a:latin typeface="Times New Roman" pitchFamily="18" charset="0"/>
                <a:cs typeface="Times New Roman" pitchFamily="18" charset="0"/>
              </a:rPr>
              <a:t>Рекомендуемое количество слов – от 350.</a:t>
            </a:r>
          </a:p>
          <a:p>
            <a:pPr marL="0" indent="0" hangingPunct="0">
              <a:buNone/>
            </a:pPr>
            <a:r>
              <a:rPr lang="ru-RU" sz="2400" b="1" dirty="0">
                <a:latin typeface="Times New Roman" pitchFamily="18" charset="0"/>
                <a:cs typeface="Times New Roman" pitchFamily="18" charset="0"/>
              </a:rPr>
              <a:t>Максимальное количество слов в сочинении не устанавливается. </a:t>
            </a:r>
          </a:p>
          <a:p>
            <a:pPr marL="0" indent="0" hangingPunct="0">
              <a:buNone/>
            </a:pPr>
            <a:r>
              <a:rPr lang="ru-RU" sz="2400" b="1" dirty="0">
                <a:latin typeface="Times New Roman" pitchFamily="18" charset="0"/>
                <a:cs typeface="Times New Roman" pitchFamily="18" charset="0"/>
              </a:rPr>
              <a:t>Если в сочинении менее </a:t>
            </a:r>
            <a:r>
              <a:rPr lang="ru-RU" sz="2400" b="1" dirty="0">
                <a:solidFill>
                  <a:srgbClr val="FF0000"/>
                </a:solidFill>
                <a:latin typeface="Times New Roman" pitchFamily="18" charset="0"/>
                <a:cs typeface="Times New Roman" pitchFamily="18" charset="0"/>
              </a:rPr>
              <a:t>250 </a:t>
            </a:r>
            <a:r>
              <a:rPr lang="ru-RU" sz="2400" b="1" dirty="0">
                <a:latin typeface="Times New Roman" pitchFamily="18" charset="0"/>
                <a:cs typeface="Times New Roman" pitchFamily="18" charset="0"/>
              </a:rPr>
              <a:t>слов (в подсчет включаются все слова, в том числе и служебные), то выставляется «незачет» за невыполнение требования № 1 и «незачет» за работу в целом (такое сочинение не проверяется по критериям оценивания).</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31640" y="260648"/>
            <a:ext cx="7632848" cy="6309320"/>
          </a:xfrm>
        </p:spPr>
        <p:txBody>
          <a:bodyPr>
            <a:noAutofit/>
          </a:bodyPr>
          <a:lstStyle/>
          <a:p>
            <a:r>
              <a:rPr lang="ru-RU" sz="2400" b="1" dirty="0">
                <a:latin typeface="Times New Roman" pitchFamily="18" charset="0"/>
                <a:cs typeface="Times New Roman" pitchFamily="18" charset="0"/>
              </a:rPr>
              <a:t>Требование № 2.  «</a:t>
            </a:r>
            <a:r>
              <a:rPr lang="ru-RU" sz="2400" b="1" dirty="0">
                <a:solidFill>
                  <a:srgbClr val="FF0000"/>
                </a:solidFill>
                <a:latin typeface="Times New Roman" pitchFamily="18" charset="0"/>
                <a:cs typeface="Times New Roman" pitchFamily="18" charset="0"/>
              </a:rPr>
              <a:t>Самостоятельность написания итогового сочинения</a:t>
            </a:r>
            <a:r>
              <a:rPr lang="ru-RU" sz="2400" b="1" dirty="0">
                <a:latin typeface="Times New Roman" pitchFamily="18" charset="0"/>
                <a:cs typeface="Times New Roman" pitchFamily="18" charset="0"/>
              </a:rPr>
              <a:t>»</a:t>
            </a:r>
          </a:p>
          <a:p>
            <a:pPr>
              <a:buNone/>
            </a:pPr>
            <a:r>
              <a:rPr lang="ru-RU" sz="2400" b="1" dirty="0">
                <a:latin typeface="Times New Roman" pitchFamily="18" charset="0"/>
                <a:cs typeface="Times New Roman" pitchFamily="18" charset="0"/>
              </a:rPr>
              <a:t> Итоговое сочинение выполняется самостоятельно. Не допускается списывание сочинения (фрагментов сочинения) из какого-либо источника или воспроизведение по памяти чужого текста (работа другого участника, текст, опубликованный в бумажном и (или) электронном виде, и др.).</a:t>
            </a:r>
          </a:p>
          <a:p>
            <a:pPr marL="0" indent="0" hangingPunct="0">
              <a:buNone/>
            </a:pPr>
            <a:r>
              <a:rPr lang="ru-RU" sz="2400" b="1" dirty="0">
                <a:latin typeface="Times New Roman" pitchFamily="18" charset="0"/>
                <a:cs typeface="Times New Roman" pitchFamily="18" charset="0"/>
              </a:rPr>
              <a:t>Допускается прямое или косвенное цитирование с обязательной ссылкой на источник (ссылка дается в свободной форме). Объем цитирования не должен превышать объем собственного текста участника.</a:t>
            </a:r>
          </a:p>
          <a:p>
            <a:pPr marL="0" indent="0" hangingPunct="0">
              <a:buNone/>
            </a:pPr>
            <a:r>
              <a:rPr lang="ru-RU" b="1" dirty="0">
                <a:latin typeface="Times New Roman" pitchFamily="18" charset="0"/>
                <a:cs typeface="Times New Roman" pitchFamily="18" charset="0"/>
              </a:rPr>
              <a:t>Если сочинение признано несамостоятельным, то выставляется «незачет» за невыполнение требования № 2 и «незачет» за работу в целом (такое сочинение не проверяется по критериям оценивания).</a:t>
            </a:r>
          </a:p>
          <a:p>
            <a:pPr>
              <a:buNone/>
            </a:pPr>
            <a:endParaRPr lang="ru-RU" sz="24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FF0000"/>
                </a:solidFill>
              </a:rPr>
              <a:t>Результаты</a:t>
            </a:r>
          </a:p>
        </p:txBody>
      </p:sp>
      <p:sp>
        <p:nvSpPr>
          <p:cNvPr id="3" name="Содержимое 2"/>
          <p:cNvSpPr>
            <a:spLocks noGrp="1"/>
          </p:cNvSpPr>
          <p:nvPr>
            <p:ph idx="1"/>
          </p:nvPr>
        </p:nvSpPr>
        <p:spPr>
          <a:xfrm>
            <a:off x="216496" y="1052736"/>
            <a:ext cx="8314456" cy="5616624"/>
          </a:xfrm>
        </p:spPr>
        <p:txBody>
          <a:bodyPr>
            <a:noAutofit/>
          </a:bodyPr>
          <a:lstStyle/>
          <a:p>
            <a:pPr algn="just"/>
            <a:r>
              <a:rPr lang="ru-RU" sz="4500" b="1" dirty="0">
                <a:latin typeface="Times New Roman" pitchFamily="18" charset="0"/>
                <a:cs typeface="Times New Roman" pitchFamily="18" charset="0"/>
              </a:rPr>
              <a:t>Результаты итогового сочинения размещены на официальном портале ГУ «ОЦМКО» Кемеровская область - Кузбасс  </a:t>
            </a:r>
            <a:r>
              <a:rPr lang="en-US" sz="4500" b="1" dirty="0">
                <a:latin typeface="Times New Roman" pitchFamily="18" charset="0"/>
                <a:cs typeface="Times New Roman" pitchFamily="18" charset="0"/>
                <a:hlinkClick r:id="rId2"/>
              </a:rPr>
              <a:t>https://results.ocmko.ru/</a:t>
            </a:r>
            <a:r>
              <a:rPr lang="ru-RU" sz="4500" b="1" dirty="0">
                <a:latin typeface="Times New Roman" pitchFamily="18" charset="0"/>
                <a:cs typeface="Times New Roman" pitchFamily="18" charset="0"/>
              </a:rPr>
              <a:t>  (серия и номер паспортных данных)</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052736"/>
            <a:ext cx="8282880" cy="6552728"/>
          </a:xfrm>
        </p:spPr>
        <p:txBody>
          <a:bodyPr>
            <a:normAutofit/>
          </a:bodyPr>
          <a:lstStyle/>
          <a:p>
            <a:pPr marL="0" indent="0" algn="ctr">
              <a:buNone/>
            </a:pPr>
            <a:r>
              <a:rPr lang="ru-RU" sz="3600" b="1" dirty="0">
                <a:solidFill>
                  <a:srgbClr val="FF0000"/>
                </a:solidFill>
              </a:rPr>
              <a:t>Диагностическое тестирование 2022года</a:t>
            </a:r>
          </a:p>
          <a:p>
            <a:pPr marL="0" indent="0">
              <a:buNone/>
            </a:pPr>
            <a:r>
              <a:rPr lang="ru-RU" sz="2800" b="1" dirty="0">
                <a:solidFill>
                  <a:schemeClr val="tx1"/>
                </a:solidFill>
              </a:rPr>
              <a:t>В целях организации и проведения диагностического тестирования в 11 классах в 2022г МБОУ ДПО «Научно-методический центр» сообщает о пробном тестировании, которое будет проводиться с 25 марта по 01 апреля 2022г.</a:t>
            </a:r>
          </a:p>
          <a:p>
            <a:pPr marL="0" indent="0">
              <a:buNone/>
            </a:pPr>
            <a:r>
              <a:rPr lang="ru-RU" sz="2800" b="1" dirty="0">
                <a:solidFill>
                  <a:schemeClr val="tx1"/>
                </a:solidFill>
              </a:rPr>
              <a:t>Пройдет тестирование с учетом изменений КИМ ЕГЭ 2022 года. Стоимость одного предмета 390рублей.- Заявку подали.</a:t>
            </a:r>
          </a:p>
        </p:txBody>
      </p:sp>
    </p:spTree>
    <p:extLst>
      <p:ext uri="{BB962C8B-B14F-4D97-AF65-F5344CB8AC3E}">
        <p14:creationId xmlns:p14="http://schemas.microsoft.com/office/powerpoint/2010/main" val="2946079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548680"/>
            <a:ext cx="7632848" cy="6120680"/>
          </a:xfrm>
        </p:spPr>
        <p:txBody>
          <a:bodyPr>
            <a:normAutofit/>
          </a:bodyPr>
          <a:lstStyle/>
          <a:p>
            <a:pPr marL="0" indent="0" algn="ctr">
              <a:buNone/>
            </a:pPr>
            <a:r>
              <a:rPr lang="ru-RU" sz="3600" b="1" dirty="0">
                <a:solidFill>
                  <a:srgbClr val="FF0000"/>
                </a:solidFill>
              </a:rPr>
              <a:t>       Изменения в ЕГЭ:РУССКИЙ ЯЗЫК</a:t>
            </a:r>
          </a:p>
          <a:p>
            <a:r>
              <a:rPr lang="ru-RU" sz="2400" b="1" dirty="0"/>
              <a:t>ВСЕ ОСНОВНЫЕ ХАРАКТЕРИСТИКИ ЭКЗАМЕНАЦИОННОЙ РАБОТЫ СОХРАНЕНЫ. В РАБОТУ ВНЕСЕНЫ СЛЕДУЮЩИЕ ИЗМЕНЕНИЯ:</a:t>
            </a:r>
          </a:p>
          <a:p>
            <a:r>
              <a:rPr lang="ru-RU" sz="2400" b="1" dirty="0">
                <a:solidFill>
                  <a:srgbClr val="FF0000"/>
                </a:solidFill>
              </a:rPr>
              <a:t>ИЗ ЧАСТИ 1 ЭКЗАМЕНАЦИОННОЙ РАБОТЫ ИСКЛЮЧЕНО СОСТАВНОЕ ЗАДАНИЕ (1– 3)</a:t>
            </a:r>
            <a:r>
              <a:rPr lang="ru-RU" sz="2400" b="1" dirty="0"/>
              <a:t>, ПРОВЕРЯЮЩЕЕ УМЕНИЕ СЖАТО ПЕРЕДАВАТЬ ГЛАВНУЮ ИНФОРМАЦИЮ ПРОЧИТАННОГО ТЕКСТА. ВМЕСТО НЕГО В ЭКЗАМЕНАЦИОННУЮ РАБОТУ ВКЛЮЧЕНО СОСТАВНОЕ ЗАДАНИЕ, ПРОВЕРЯЮЩЕЕ УМЕНИЕ ВЫПОЛНЯТЬ СТИЛИСТИЧЕСКИЙ АНАЛИЗ ТЕКСТА.</a:t>
            </a:r>
          </a:p>
          <a:p>
            <a:endParaRPr lang="ru-RU" dirty="0"/>
          </a:p>
        </p:txBody>
      </p:sp>
    </p:spTree>
    <p:extLst>
      <p:ext uri="{BB962C8B-B14F-4D97-AF65-F5344CB8AC3E}">
        <p14:creationId xmlns:p14="http://schemas.microsoft.com/office/powerpoint/2010/main" val="1684193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340768"/>
            <a:ext cx="7920880" cy="5400600"/>
          </a:xfrm>
        </p:spPr>
        <p:txBody>
          <a:bodyPr/>
          <a:lstStyle/>
          <a:p>
            <a:r>
              <a:rPr lang="ru-RU" sz="2700" b="1" dirty="0"/>
              <a:t>ИЗМЕНЕНЫ ФОРМУЛИРОВКА, ОЦЕНИВАНИЕ И СПЕКТР ПРЕДЪЯВЛЯЕМОГО ЯЗЫКОВОГО МАТЕРИАЛА ЗАДАНИЯ 16.</a:t>
            </a:r>
          </a:p>
          <a:p>
            <a:r>
              <a:rPr lang="ru-RU" sz="2700" b="1" dirty="0"/>
              <a:t>РАСШИРЕН ЯЗЫКОВОЙ МАТЕРИАЛ, ПРЕДЪЯВЛЯЕМЫЙ ДЛЯ ПУНКТУАЦИОННОГО АНАЛИЗА В ЗАДАНИИ 19.</a:t>
            </a:r>
          </a:p>
          <a:p>
            <a:r>
              <a:rPr lang="ru-RU" sz="2700" b="1" dirty="0"/>
              <a:t>УТОЧНЕНЫ НОРМЫ ОЦЕНИВАНИЯ СОЧИНЕНИЯ ОБЪЁМОМ ОТ 70 ДО 150 СЛОВ.</a:t>
            </a:r>
          </a:p>
          <a:p>
            <a:r>
              <a:rPr lang="ru-RU" sz="2700" b="1" dirty="0"/>
              <a:t>ИЗМЕНЁН ПЕРВИЧНЫЙ БАЛЛ ЗА ВЫПОЛНЕНИЕ РАБОТЫ С 59 ДО 58.</a:t>
            </a:r>
          </a:p>
          <a:p>
            <a:endParaRPr lang="ru-RU" dirty="0"/>
          </a:p>
        </p:txBody>
      </p:sp>
    </p:spTree>
    <p:extLst>
      <p:ext uri="{BB962C8B-B14F-4D97-AF65-F5344CB8AC3E}">
        <p14:creationId xmlns:p14="http://schemas.microsoft.com/office/powerpoint/2010/main" val="602651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19065" y="345998"/>
            <a:ext cx="8101407" cy="6395370"/>
          </a:xfrm>
        </p:spPr>
        <p:txBody>
          <a:bodyPr/>
          <a:lstStyle/>
          <a:p>
            <a:pPr marL="0" indent="0" algn="ctr">
              <a:buNone/>
            </a:pPr>
            <a:endParaRPr lang="ru-RU" sz="3200" b="1" dirty="0">
              <a:solidFill>
                <a:srgbClr val="FF0000"/>
              </a:solidFill>
            </a:endParaRPr>
          </a:p>
          <a:p>
            <a:pPr marL="0" indent="0" algn="ctr">
              <a:buNone/>
            </a:pPr>
            <a:r>
              <a:rPr lang="ru-RU" sz="3200" b="1" dirty="0">
                <a:solidFill>
                  <a:srgbClr val="FF0000"/>
                </a:solidFill>
              </a:rPr>
              <a:t>МАТЕМАТИКА (БАЗОВЫЙ УРОВЕНЬ)</a:t>
            </a:r>
          </a:p>
          <a:p>
            <a:pPr marL="0" indent="0">
              <a:buNone/>
            </a:pPr>
            <a:endParaRPr lang="ru-RU" dirty="0"/>
          </a:p>
          <a:p>
            <a:pPr marL="0" indent="0">
              <a:buNone/>
            </a:pPr>
            <a:r>
              <a:rPr lang="ru-RU" sz="2400" b="1" dirty="0"/>
              <a:t>УДАЛЕНО ЗАДАНИЕ 2, ПРОВЕРЯЮЩЕЕ УМЕНИЕ ВЫПОЛНЯТЬ ВЫЧИСЛЕНИЯ И ПРЕОБРАЗОВАНИЯ (ДАННОЕ ТРЕБОВАНИЕ ВНЕСЕНО В ПОЗИЦИЮ ЗАДАЧИ 7 В НОВОЙ НУМЕРАЦИИ).</a:t>
            </a:r>
          </a:p>
          <a:p>
            <a:pPr marL="0" indent="0">
              <a:buNone/>
            </a:pPr>
            <a:r>
              <a:rPr lang="ru-RU" sz="2400" b="1" dirty="0"/>
              <a:t>ДОБАВЛЕНЫ   ЗАДАНИЕ   5,   ПРОВЕРЯЮЩЕЕ   УМЕНИЕ   ВЫПОЛНЯТЬ   ДЕЙСТВИЯ С ГЕОМЕТРИЧЕСКИМИ ФИГУРАМИ, И ЗАДАНИЕ 20, ПРОВЕРЯЮЩЕЕ УМЕНИЕ СТРОИТЬ И ИССЛЕДОВАТЬ ПРОСТЕЙШИЕ МАТЕМАТИЧЕСКИЕ МОДЕЛИ.</a:t>
            </a:r>
          </a:p>
          <a:p>
            <a:pPr marL="0" indent="0">
              <a:buNone/>
            </a:pPr>
            <a:r>
              <a:rPr lang="ru-RU" sz="2400" b="1" dirty="0"/>
              <a:t>КОЛИЧЕСТВО ЗАДАНИЙ УВЕЛИЧИЛОСЬ С 20 ДО 21, МАКСИМАЛЬНЫЙ БАЛЛ ЗА ВЫПОЛНЕНИЕ ВСЕЙ РАБОТЫ СТАЛ РАВНЫМ 21.</a:t>
            </a:r>
          </a:p>
          <a:p>
            <a:pPr marL="0" indent="0">
              <a:buNone/>
            </a:pPr>
            <a:endParaRPr lang="ru-RU" sz="2400" b="1" dirty="0"/>
          </a:p>
        </p:txBody>
      </p:sp>
    </p:spTree>
    <p:extLst>
      <p:ext uri="{BB962C8B-B14F-4D97-AF65-F5344CB8AC3E}">
        <p14:creationId xmlns:p14="http://schemas.microsoft.com/office/powerpoint/2010/main" val="2083423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88640"/>
            <a:ext cx="7560840" cy="1080120"/>
          </a:xfrm>
        </p:spPr>
        <p:txBody>
          <a:bodyPr>
            <a:normAutofit fontScale="90000"/>
          </a:bodyPr>
          <a:lstStyle/>
          <a:p>
            <a:r>
              <a:rPr lang="ru-RU" b="1" dirty="0">
                <a:solidFill>
                  <a:srgbClr val="FF0000"/>
                </a:solidFill>
              </a:rPr>
              <a:t>МАТЕМАТИКА (ПРОФИЛЬНЫЙ УРОВЕНЬ)</a:t>
            </a:r>
            <a:br>
              <a:rPr lang="ru-RU" b="1" dirty="0">
                <a:solidFill>
                  <a:srgbClr val="FF0000"/>
                </a:solidFill>
              </a:rPr>
            </a:br>
            <a:endParaRPr lang="ru-RU" b="1" dirty="0">
              <a:solidFill>
                <a:srgbClr val="FF0000"/>
              </a:solidFill>
            </a:endParaRPr>
          </a:p>
        </p:txBody>
      </p:sp>
      <p:sp>
        <p:nvSpPr>
          <p:cNvPr id="3" name="Объект 2"/>
          <p:cNvSpPr>
            <a:spLocks noGrp="1"/>
          </p:cNvSpPr>
          <p:nvPr>
            <p:ph idx="1"/>
          </p:nvPr>
        </p:nvSpPr>
        <p:spPr>
          <a:xfrm>
            <a:off x="683568" y="1268760"/>
            <a:ext cx="8352927" cy="5472608"/>
          </a:xfrm>
        </p:spPr>
        <p:txBody>
          <a:bodyPr/>
          <a:lstStyle/>
          <a:p>
            <a:r>
              <a:rPr lang="ru-RU" sz="2400" b="1" dirty="0"/>
              <a:t>УДАЛЕНЫ ЗАДАНИЯ 1 И 2, 3.</a:t>
            </a:r>
          </a:p>
          <a:p>
            <a:r>
              <a:rPr lang="ru-RU" sz="2400" b="1" dirty="0"/>
              <a:t>ДОБАВЛЕНЫ   ЗАДАНИЕ   9,   ПРОВЕРЯЮЩЕЕ   УМЕНИЕ   ВЫПОЛНЯТЬ   ДЕЙСТВИЯ С ФУНКЦИЯМИ, И ЗАДАНИЕ 10, ПРОВЕРЯЮЩЕЕ УМЕНИЕ МОДЕЛИРОВАТЬ РЕАЛЬНЫЕ СИТУАЦИИ НА ЯЗЫКЕ ТЕОРИИ ВЕРОЯТНОСТЕЙ И СТАТИСТИКИ, ВЫЧИСЛЯТЬ В ПРОСТЕЙШИХ СЛУЧАЯХ ВЕРОЯТНОСТИ СОБЫТИЙ.</a:t>
            </a:r>
          </a:p>
          <a:p>
            <a:r>
              <a:rPr lang="ru-RU" sz="2400" b="1" dirty="0"/>
              <a:t>ВНЕСЕНО ИЗМЕНЕНИЕ В СИСТЕМУ ОЦЕНИВАНИЯ: </a:t>
            </a:r>
          </a:p>
          <a:p>
            <a:r>
              <a:rPr lang="ru-RU" sz="2400" b="1" dirty="0"/>
              <a:t>МАКСИМАЛЬНЫЙ БАЛЛ ЗА ВЫПОЛНЕНИЕ ЗАДАНИЯ ПОВЫШЕННОГО УРОВНЯ 13, ПРОВЕРЯЮЩЕГО УМЕНИЕ ВЫПОЛНЯТЬ ДЕЙСТВИЯ С ГЕОМЕТРИЧЕСКИМИ ФИГУРАМИ, КООРДИНАТАМИ И ВЕКТОРАМИ, СТАЛ РАВЕН 3; </a:t>
            </a:r>
          </a:p>
          <a:p>
            <a:endParaRPr lang="ru-RU" dirty="0"/>
          </a:p>
        </p:txBody>
      </p:sp>
    </p:spTree>
    <p:extLst>
      <p:ext uri="{BB962C8B-B14F-4D97-AF65-F5344CB8AC3E}">
        <p14:creationId xmlns:p14="http://schemas.microsoft.com/office/powerpoint/2010/main" val="416145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1179" y="509077"/>
            <a:ext cx="7560840" cy="1652762"/>
          </a:xfrm>
        </p:spPr>
        <p:txBody>
          <a:bodyPr>
            <a:normAutofit fontScale="90000"/>
          </a:bodyPr>
          <a:lstStyle/>
          <a:p>
            <a:r>
              <a:rPr lang="ru-RU" b="1" dirty="0"/>
              <a:t>Особенности ЕГЭ по математике- выбор базы </a:t>
            </a:r>
            <a:r>
              <a:rPr lang="ru-RU" b="1" dirty="0">
                <a:solidFill>
                  <a:srgbClr val="FF0000"/>
                </a:solidFill>
              </a:rPr>
              <a:t>ИЛИ</a:t>
            </a:r>
            <a:r>
              <a:rPr lang="ru-RU" b="1" dirty="0"/>
              <a:t> профиля</a:t>
            </a:r>
          </a:p>
        </p:txBody>
      </p:sp>
      <p:sp>
        <p:nvSpPr>
          <p:cNvPr id="3" name="Прямоугольник 2"/>
          <p:cNvSpPr/>
          <p:nvPr/>
        </p:nvSpPr>
        <p:spPr>
          <a:xfrm>
            <a:off x="971600" y="2132856"/>
            <a:ext cx="7920880" cy="3970318"/>
          </a:xfrm>
          <a:prstGeom prst="rect">
            <a:avLst/>
          </a:prstGeom>
        </p:spPr>
        <p:txBody>
          <a:bodyPr wrap="square">
            <a:spAutoFit/>
          </a:bodyPr>
          <a:lstStyle/>
          <a:p>
            <a:r>
              <a:rPr lang="ru-RU" sz="2800" b="1" dirty="0"/>
              <a:t>Если учащиеся сдают </a:t>
            </a:r>
            <a:r>
              <a:rPr lang="ru-RU" sz="2800" b="1" dirty="0">
                <a:solidFill>
                  <a:srgbClr val="FF0000"/>
                </a:solidFill>
              </a:rPr>
              <a:t>«Базу»</a:t>
            </a:r>
            <a:r>
              <a:rPr lang="ru-RU" sz="2800" b="1" dirty="0"/>
              <a:t>, то оценивание происходит по пятибалльной шкале, учитывается при получении аттестата о среднем общем образовании</a:t>
            </a:r>
          </a:p>
          <a:p>
            <a:r>
              <a:rPr lang="ru-RU" sz="2800" b="1" dirty="0">
                <a:solidFill>
                  <a:srgbClr val="FF0000"/>
                </a:solidFill>
              </a:rPr>
              <a:t>«Профиль» </a:t>
            </a:r>
            <a:r>
              <a:rPr lang="ru-RU" sz="2800" b="1" dirty="0"/>
              <a:t>оценивается по 100-балльной шкале, учитывается при получении аттестата , могут быть использованы при поступлении в ВУЗ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620688"/>
            <a:ext cx="7632848" cy="5976664"/>
          </a:xfrm>
        </p:spPr>
        <p:txBody>
          <a:bodyPr/>
          <a:lstStyle/>
          <a:p>
            <a:pPr marL="0" indent="0">
              <a:buNone/>
            </a:pPr>
            <a:endParaRPr lang="ru-RU" sz="2800" b="1" dirty="0"/>
          </a:p>
          <a:p>
            <a:pPr marL="0" indent="0">
              <a:buNone/>
            </a:pPr>
            <a:endParaRPr lang="ru-RU" sz="2800" b="1" dirty="0"/>
          </a:p>
          <a:p>
            <a:pPr marL="0" indent="0">
              <a:buNone/>
            </a:pPr>
            <a:r>
              <a:rPr lang="ru-RU" sz="2800" b="1" dirty="0"/>
              <a:t>МАКСИМАЛЬНЫЙ БАЛЛ ЗА ВЫПОЛНЕНИЕ ЗАДАНИЯ ПОВЫШЕННОГО УРОВНЯ 15, ПРОВЕРЯЮЩЕГО УМЕНИЕ ИСПОЛЬЗОВАТЬ ПРИОБРЕТЁННЫЕ ЗНАНИЯ И УМЕНИЯ В ПРАКТИЧЕСКОЙ ДЕЯТЕЛЬНОСТИ И ПОВСЕДНЕВНОЙ ЖИЗНИ, СТАЛ РАВЕН 2.</a:t>
            </a:r>
          </a:p>
          <a:p>
            <a:pPr marL="0" indent="0">
              <a:buNone/>
            </a:pPr>
            <a:r>
              <a:rPr lang="ru-RU" sz="2800" b="1" dirty="0"/>
              <a:t>КОЛИЧЕСТВО ЗАДАНИЙ УМЕНЬШИЛОСЬ С 19 ДО 18, МАКСИМАЛЬНЫЙ БАЛЛ ЗА ВЫПОЛНЕНИЕ ВСЕЙ РАБОТЫ СТАЛ РАВНЫМ 31.</a:t>
            </a:r>
          </a:p>
          <a:p>
            <a:pPr marL="0" indent="0">
              <a:buNone/>
            </a:pPr>
            <a:endParaRPr lang="ru-RU" dirty="0"/>
          </a:p>
        </p:txBody>
      </p:sp>
    </p:spTree>
    <p:extLst>
      <p:ext uri="{BB962C8B-B14F-4D97-AF65-F5344CB8AC3E}">
        <p14:creationId xmlns:p14="http://schemas.microsoft.com/office/powerpoint/2010/main" val="1412754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800" b="1" dirty="0">
                <a:solidFill>
                  <a:srgbClr val="FF0000"/>
                </a:solidFill>
              </a:rPr>
              <a:t>ФИЗИКА </a:t>
            </a:r>
            <a:br>
              <a:rPr lang="ru-RU" dirty="0"/>
            </a:br>
            <a:endParaRPr lang="ru-RU" dirty="0"/>
          </a:p>
        </p:txBody>
      </p:sp>
      <p:sp>
        <p:nvSpPr>
          <p:cNvPr id="3" name="Объект 2"/>
          <p:cNvSpPr>
            <a:spLocks noGrp="1"/>
          </p:cNvSpPr>
          <p:nvPr>
            <p:ph idx="1"/>
          </p:nvPr>
        </p:nvSpPr>
        <p:spPr>
          <a:xfrm>
            <a:off x="251520" y="1412776"/>
            <a:ext cx="8892479" cy="5445224"/>
          </a:xfrm>
        </p:spPr>
        <p:txBody>
          <a:bodyPr>
            <a:normAutofit/>
          </a:bodyPr>
          <a:lstStyle/>
          <a:p>
            <a:pPr marL="0" indent="0">
              <a:buNone/>
            </a:pPr>
            <a:r>
              <a:rPr lang="ru-RU" sz="2000" b="1" dirty="0"/>
              <a:t>В 2022 Г. ИЗМЕНЕНА СТРУКТУРА КИМ ЕГЭ, ОБЩЕЕ КОЛИЧЕСТВО ЗАДАНИЙ УМЕНЬШИЛОСЬ И СТАЛО РАВНЫМ 30. МАКСИМАЛЬНЫЙ БАЛЛ УВЕЛИЧИЛСЯ ДО 54.</a:t>
            </a:r>
          </a:p>
          <a:p>
            <a:pPr marL="0" indent="0">
              <a:buNone/>
            </a:pPr>
            <a:r>
              <a:rPr lang="ru-RU" sz="2000" b="1" dirty="0"/>
              <a:t>В ЧАСТИ 1 РАБОТЫ ВВЕДЕНЫ ДВЕ НОВЫЕ ЛИНИИ ЗАДАНИЙ (ЛИНИЯ 1 И ЛИНИЯ 2) БАЗОВОГО УРОВНЯ СЛОЖНОСТИ, КОТОРЫЕ ИМЕЮТ ИНТЕГРИРОВАННЫЙ ХАРАКТЕР И ВКЛЮЧАЮТ В СЕБЯ ЭЛЕМЕНТЫ СОДЕРЖАНИЯ НЕ МЕНЕЕ ЧЕМ ИЗ ТРЁХ РАЗДЕЛОВ КУРСА ФИЗИКИ.</a:t>
            </a:r>
          </a:p>
          <a:p>
            <a:pPr marL="0" indent="0">
              <a:buNone/>
            </a:pPr>
            <a:r>
              <a:rPr lang="ru-RU" sz="2000" b="1" dirty="0"/>
              <a:t>ИЗМЕНЕНА ФОРМА ЗАДАНИЙ НА МНОЖЕСТВЕННЫЙ ВЫБОР (ЛИНИИ 6, 12 И 17). ЕСЛИ РАНЕЕ ПРЕДЛАГАЛОСЬ ВЫБРАТЬ ДВА ВЕРНЫХ ОТВЕТА, ТО В 2022 Г. В ЭТИХ ЗАДАНИЯХ ПРЕДЛАГАЕТСЯ ВЫБРАТЬ ВСЕ ВЕРНЫЕ ОТВЕТЫ ИЗ ПЯТИ ПРЕДЛОЖЕННЫХ УТВЕРЖДЕНИЙ.</a:t>
            </a:r>
          </a:p>
        </p:txBody>
      </p:sp>
    </p:spTree>
    <p:extLst>
      <p:ext uri="{BB962C8B-B14F-4D97-AF65-F5344CB8AC3E}">
        <p14:creationId xmlns:p14="http://schemas.microsoft.com/office/powerpoint/2010/main" val="1685553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3770" y="332656"/>
            <a:ext cx="8066856" cy="6408712"/>
          </a:xfrm>
        </p:spPr>
        <p:txBody>
          <a:bodyPr>
            <a:noAutofit/>
          </a:bodyPr>
          <a:lstStyle/>
          <a:p>
            <a:r>
              <a:rPr lang="ru-RU" sz="2300" b="1" dirty="0">
                <a:latin typeface="Times New Roman" panose="02020603050405020304" pitchFamily="18" charset="0"/>
                <a:cs typeface="Times New Roman" panose="02020603050405020304" pitchFamily="18" charset="0"/>
              </a:rPr>
              <a:t>В ЧАСТИ 2 УВЕЛИЧЕНО КОЛИЧЕСТВО ЗАДАНИЙ С РАЗВЁРНУТЫМ ОТВЕТОМ И ИСКЛЮЧЕНЫ РАСЧЁТНЫЕ ЗАДАЧИ ПОВЫШЕННОГО УРОВНЯ СЛОЖНОСТИ С КРАТКИМ ОТВЕТОМ. </a:t>
            </a:r>
          </a:p>
          <a:p>
            <a:r>
              <a:rPr lang="ru-RU" sz="2300" b="1" dirty="0">
                <a:latin typeface="Times New Roman" panose="02020603050405020304" pitchFamily="18" charset="0"/>
                <a:cs typeface="Times New Roman" panose="02020603050405020304" pitchFamily="18" charset="0"/>
              </a:rPr>
              <a:t>ДОБАВЛЕНА ОДНА РАСЧЁТНАЯ ЗАДАЧА ПОВЫШЕННОГО УРОВНЯ СЛОЖНОСТИ С РАЗВЁРНУТЫМ ОТВЕТОМ И ИЗМЕНЕНЫ ТРЕБОВАНИЯ К РЕШЕНИЮ ЗАДАЧИ ВЫСОКОГО УРОВНЯ ПО МЕХАНИКЕ. ТЕПЕРЬ ДОПОЛНИТЕЛЬНО К РЕШЕНИЮ НЕОБХОДИМО ПРЕДСТАВИТЬ ОБОСНОВАНИЕ ИСПОЛЬЗОВАНИЯ ЗАКОНОВ И ФОРМУЛ ДЛЯ УСЛОВИЯ ЗАДАЧИ. ДАННАЯ ЗАДАЧА ОЦЕНИВАЕТСЯ МАКСИМАЛЬНО 4 БАЛЛАМИ, ПРИ ЭТОМ ВЫДЕЛЕНО ДВА КРИТЕРИЯ ОЦЕНИВАНИЯ: ДЛЯ ОБОСНОВАНИЯ ИСПОЛЬЗОВАНИЯ ЗАКОНОВ И ДЛЯ МАТЕМАТИЧЕСКОГО решения задач</a:t>
            </a:r>
          </a:p>
        </p:txBody>
      </p:sp>
    </p:spTree>
    <p:extLst>
      <p:ext uri="{BB962C8B-B14F-4D97-AF65-F5344CB8AC3E}">
        <p14:creationId xmlns:p14="http://schemas.microsoft.com/office/powerpoint/2010/main" val="1644584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800" b="1" dirty="0">
                <a:solidFill>
                  <a:srgbClr val="FF0000"/>
                </a:solidFill>
              </a:rPr>
              <a:t>ХИМИЯ </a:t>
            </a:r>
            <a:br>
              <a:rPr lang="ru-RU" dirty="0"/>
            </a:br>
            <a:endParaRPr lang="ru-RU" dirty="0"/>
          </a:p>
        </p:txBody>
      </p:sp>
      <p:sp>
        <p:nvSpPr>
          <p:cNvPr id="3" name="Объект 2"/>
          <p:cNvSpPr>
            <a:spLocks noGrp="1"/>
          </p:cNvSpPr>
          <p:nvPr>
            <p:ph idx="1"/>
          </p:nvPr>
        </p:nvSpPr>
        <p:spPr>
          <a:xfrm>
            <a:off x="425129" y="1601416"/>
            <a:ext cx="8712967" cy="5256584"/>
          </a:xfrm>
        </p:spPr>
        <p:txBody>
          <a:bodyPr>
            <a:noAutofit/>
          </a:bodyPr>
          <a:lstStyle/>
          <a:p>
            <a:pPr marL="0" indent="0">
              <a:buNone/>
            </a:pPr>
            <a:r>
              <a:rPr lang="ru-RU" sz="2100" b="1" dirty="0">
                <a:latin typeface="Times New Roman" panose="02020603050405020304" pitchFamily="18" charset="0"/>
                <a:cs typeface="Times New Roman" panose="02020603050405020304" pitchFamily="18" charset="0"/>
              </a:rPr>
              <a:t>В ЭКЗАМЕНАЦИОННОМ ВАРИАНТЕ УМЕНЬШЕНО С 35 ДО 34 ОБЩЕЕ КОЛИЧЕСТВО ЗАДАНИЙ.</a:t>
            </a:r>
          </a:p>
          <a:p>
            <a:pPr marL="0" indent="0">
              <a:buNone/>
            </a:pPr>
            <a:r>
              <a:rPr lang="ru-RU" sz="2100" b="1" dirty="0">
                <a:latin typeface="Times New Roman" panose="02020603050405020304" pitchFamily="18" charset="0"/>
                <a:cs typeface="Times New Roman" panose="02020603050405020304" pitchFamily="18" charset="0"/>
              </a:rPr>
              <a:t>ЭЛЕМЕНТЫ   СОДЕРЖАНИЯ    «ХИМИЧЕСКИЕ    СВОЙСТВА    УГЛЕВОДОРОДОВ» И «ХИМИЧЕСКИЕ СВОЙСТВА КИСЛОРОДСОДЕРЖАЩИХ ОРГАНИЧЕСКИХ СОЕДИНЕНИЙ» (В 2021 Г. – ЗАДАНИЯ 13 И 14) БУДУТ ПРОВЕРЯТЬСЯ ЗАДАНИЕМ 12. </a:t>
            </a:r>
          </a:p>
          <a:p>
            <a:pPr marL="0" indent="0">
              <a:buNone/>
            </a:pPr>
            <a:r>
              <a:rPr lang="ru-RU" sz="2100" b="1" dirty="0">
                <a:latin typeface="Times New Roman" panose="02020603050405020304" pitchFamily="18" charset="0"/>
                <a:cs typeface="Times New Roman" panose="02020603050405020304" pitchFamily="18" charset="0"/>
              </a:rPr>
              <a:t>В ОБНОВЛЁННОМ ЗАДАНИИ БУДЕТ СНЯТО ОГРАНИЧЕНИЕ НА КОЛИЧЕСТВО ЭЛЕМЕНТОВ ОТВЕТА, ИЗ КОТОРЫХ МОЖЕТ СОСТОЯТЬ ПОЛНЫЙ ПРАВИЛЬНЫЙ ОТВЕТ.</a:t>
            </a:r>
          </a:p>
          <a:p>
            <a:pPr marL="0" indent="0">
              <a:buNone/>
            </a:pPr>
            <a:r>
              <a:rPr lang="ru-RU" sz="2100" b="1" dirty="0">
                <a:latin typeface="Times New Roman" panose="02020603050405020304" pitchFamily="18" charset="0"/>
                <a:cs typeface="Times New Roman" panose="02020603050405020304" pitchFamily="18" charset="0"/>
              </a:rPr>
              <a:t>ИСКЛЮЧЕНО ЗАДАНИЕ 6 (ПО НУМЕРАЦИИ 2021 Г.), ТАК КАК УМЕНИЕ ХАРАКТЕРИЗОВАТЬ ХИМИЧЕСКИЕ СВОЙСТВА ПРОСТЫХ ВЕЩЕСТВ И ОКСИДОВ ПРОВЕРЯЕТСЯ ЗАДАНИЯМИ 7 и 8.</a:t>
            </a:r>
          </a:p>
        </p:txBody>
      </p:sp>
    </p:spTree>
    <p:extLst>
      <p:ext uri="{BB962C8B-B14F-4D97-AF65-F5344CB8AC3E}">
        <p14:creationId xmlns:p14="http://schemas.microsoft.com/office/powerpoint/2010/main" val="1471159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188640"/>
            <a:ext cx="7632847" cy="6480720"/>
          </a:xfrm>
        </p:spPr>
        <p:txBody>
          <a:bodyPr>
            <a:normAutofit/>
          </a:bodyPr>
          <a:lstStyle/>
          <a:p>
            <a:r>
              <a:rPr lang="ru-RU" sz="2200" b="1" dirty="0"/>
              <a:t>ИЗМЕНЁН ФОРМАТ ПРЕДЪЯВЛЕНИЯ УСЛОВИЙ ЗАДАНИЯ 5, ПРОВЕРЯЮЩЕГО УМЕНИЕ КЛАССИФИЦИРОВАТЬ НЕОРГАНИЧЕСКИЕ ВЕЩЕСТВА, И ЗАДАНИЯ 21 (В 2021 Г. – ЗАДАНИЕ 23), ПРОВЕРЯЮЩЕГО УМЕНИЕ ОПРЕДЕЛЯТЬ СРЕДУ ВОДНЫХ РАСТВОРОВ: В ТЕКУЩЕМ ГОДУ ПОТРЕБУЕТСЯ НЕ ТОЛЬКО ОПРЕДЕЛИТЬ СРЕДУ РАСТВОРА, НО И РАССТАВИТЬ ВЕЩЕСТВА В ПОРЯДКЕ УМЕНЬШЕНИЯ/УВЕЛИЧЕНИЯ КИСЛОТНОСТИ СРЕДЫ (РН).</a:t>
            </a:r>
          </a:p>
          <a:p>
            <a:r>
              <a:rPr lang="ru-RU" sz="2200" b="1" dirty="0"/>
              <a:t>ВКЛЮЧЕНО ЗАДАНИЕ (23), ОРИЕНТИРОВАННОЕ НА ПРОВЕРКУ УМЕНИЯ ПРОВОДИТЬ РАСЧЁТЫ НА ОСНОВЕ ДАННЫХ ТАБЛИЦЫ, ОТРАЖАЮЩИХ ИЗМЕНЕНИЯ КОНЦЕНТРАЦИИ ВЕЩЕСТВ.</a:t>
            </a:r>
          </a:p>
          <a:p>
            <a:r>
              <a:rPr lang="ru-RU" sz="2200" b="1" dirty="0"/>
              <a:t>ИЗМЕНЁН ВИД РАСЧЁТОВ В ЗАДАНИИ 28: ТРЕБУЕТСЯ ОПРЕДЕЛИТЬ ЗНАЧЕНИЕ «ВЫХОДА ПРОДУКТА РЕАКЦИИ» ИЛИ «МАССОВОЙ ДОЛИ ПРИМЕСИ».</a:t>
            </a:r>
          </a:p>
          <a:p>
            <a:endParaRPr lang="ru-RU" dirty="0"/>
          </a:p>
        </p:txBody>
      </p:sp>
    </p:spTree>
    <p:extLst>
      <p:ext uri="{BB962C8B-B14F-4D97-AF65-F5344CB8AC3E}">
        <p14:creationId xmlns:p14="http://schemas.microsoft.com/office/powerpoint/2010/main" val="3339449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404664"/>
            <a:ext cx="7776863" cy="6192688"/>
          </a:xfrm>
        </p:spPr>
        <p:txBody>
          <a:bodyPr>
            <a:normAutofit/>
          </a:bodyPr>
          <a:lstStyle/>
          <a:p>
            <a:pPr marL="0" indent="0">
              <a:buNone/>
            </a:pPr>
            <a:r>
              <a:rPr lang="ru-RU" sz="2800" b="1" dirty="0"/>
              <a:t>ИЗМЕНЕНА ШКАЛА ОЦЕНИВАНИЯ НЕКОТОРЫХ ЗАДАНИЙ В СВЯЗИ С УТОЧНЕНИЕМ УРОВНЯ ИХ СЛОЖНОСТИ И КОЛИЧЕСТВОМ МЫСЛИТЕЛЬНЫХ ОПЕРАЦИЙ ПРИ ИХ ВЫПОЛНЕНИИ. </a:t>
            </a:r>
          </a:p>
          <a:p>
            <a:pPr marL="0" indent="0">
              <a:buNone/>
            </a:pPr>
            <a:r>
              <a:rPr lang="ru-RU" sz="2800" b="1" dirty="0"/>
              <a:t>В РЕЗУЛЬТАТЕ ЭТОГО МАКСИМАЛЬНЫЙ БАЛЛ ЗА ВЫПОЛНЕНИЕ РАБОТЫ В ЦЕЛОМ СОСТАВИТ 56 БАЛЛОВ (В 2021 Г. – 58 БАЛЛОВ).</a:t>
            </a:r>
          </a:p>
          <a:p>
            <a:pPr marL="0" indent="0">
              <a:buNone/>
            </a:pPr>
            <a:endParaRPr lang="ru-RU" sz="2800" b="1" dirty="0"/>
          </a:p>
        </p:txBody>
      </p:sp>
    </p:spTree>
    <p:extLst>
      <p:ext uri="{BB962C8B-B14F-4D97-AF65-F5344CB8AC3E}">
        <p14:creationId xmlns:p14="http://schemas.microsoft.com/office/powerpoint/2010/main" val="2926464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FF0000"/>
                </a:solidFill>
              </a:rPr>
              <a:t>БИОЛОГИЯ</a:t>
            </a:r>
          </a:p>
        </p:txBody>
      </p:sp>
      <p:sp>
        <p:nvSpPr>
          <p:cNvPr id="3" name="Объект 2"/>
          <p:cNvSpPr>
            <a:spLocks noGrp="1"/>
          </p:cNvSpPr>
          <p:nvPr>
            <p:ph idx="1"/>
          </p:nvPr>
        </p:nvSpPr>
        <p:spPr>
          <a:xfrm>
            <a:off x="539553" y="1412776"/>
            <a:ext cx="7994848" cy="4498446"/>
          </a:xfrm>
        </p:spPr>
        <p:txBody>
          <a:bodyPr>
            <a:normAutofit/>
          </a:bodyPr>
          <a:lstStyle/>
          <a:p>
            <a:pPr marL="0" indent="0">
              <a:buNone/>
            </a:pPr>
            <a:r>
              <a:rPr lang="ru-RU" sz="2400" b="1" dirty="0"/>
              <a:t>ИСКЛЮЧЕНО ЗАДАНИЕ НА ДОПОЛНЕНИЕ СХЕМЫ (ЛИНИЯ 1); ВМЕСТО НЕГО ВКЛЮЧЕНО ЗАДАНИЕ, ПРОВЕРЯЮЩИЕ УМЕНИЕ ПРОГНОЗИРОВАТЬ РЕЗУЛЬТАТЫ ЭКСПЕРИМЕНТА,   ПОСТРОЕННОЕ    НА    ЗНАНИЯХ    ИЗ    ОБЛАСТИ    ФИЗИОЛОГИИ    КЛЕТОК И ОРГАНИЗМОВ РАЗНЫХ ЦАРСТВ ЖИВОЙ ПРИРОДЫ (ЛИНИЯ 2 КИМ ЕГЭ 2022 Г.).</a:t>
            </a:r>
          </a:p>
          <a:p>
            <a:pPr marL="0" indent="0">
              <a:buNone/>
            </a:pPr>
            <a:r>
              <a:rPr lang="ru-RU" sz="2400" b="1" dirty="0"/>
              <a:t>ТРАДИЦИОННЫЕ ЗАДАЧИ ПО ГЕНЕТИКЕ ЧАСТИ 1 (ЛИНИЯ 6) В НОВОЙ РЕДАКЦИИ СТАЛИ РАСПОЛАГАТЬСЯ НА ПОЗИЦИИ ЛИНИИ 4.</a:t>
            </a:r>
          </a:p>
          <a:p>
            <a:pPr marL="0" indent="0">
              <a:buNone/>
            </a:pPr>
            <a:endParaRPr lang="ru-RU" sz="2400" b="1" dirty="0"/>
          </a:p>
        </p:txBody>
      </p:sp>
    </p:spTree>
    <p:extLst>
      <p:ext uri="{BB962C8B-B14F-4D97-AF65-F5344CB8AC3E}">
        <p14:creationId xmlns:p14="http://schemas.microsoft.com/office/powerpoint/2010/main" val="2491757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11152" y="692696"/>
            <a:ext cx="7632848" cy="5794590"/>
          </a:xfrm>
        </p:spPr>
        <p:txBody>
          <a:bodyPr/>
          <a:lstStyle/>
          <a:p>
            <a:pPr marL="0" indent="0">
              <a:buNone/>
            </a:pPr>
            <a:r>
              <a:rPr lang="ru-RU" sz="2000" b="1" dirty="0"/>
              <a:t>ЗАДАНИЯ, ПРОВЕРЯЮЩИЕ ЗНАНИЯ И УМЕНИЯ ПО ТЕМАМ «КЛЕТКА КАК БИОЛОГИЧЕСКАЯ СИСТЕМА» И «ОРГАНИЗМ КАК БИОЛОГИЧЕСКАЯ СИСТЕМА», ОБЪЕДИНЕНЫ В ЕДИНЫЙ МОДУЛЬ (ЛИНИИ 5–8), ПРИ ЭТОМ В РАМКАХ БЛОКА ВСЕГДА ДВА ЗАДАНИЯ ПРОВЕРЯЮТ ЗНАНИЯ И УМЕНИЯ ПО ТЕМЕ «КЛЕТКА КАК БИОЛОГИЧЕСКАЯ СИСТЕМА», А ДВА – ПО ТЕМЕ «ОРГАНИЗМ КАК БИОЛОГИЧЕСКАЯ СИСТЕМА».</a:t>
            </a:r>
          </a:p>
          <a:p>
            <a:pPr marL="0" indent="0">
              <a:buNone/>
            </a:pPr>
            <a:r>
              <a:rPr lang="ru-RU" sz="2000" b="1" dirty="0"/>
              <a:t>В ЧАСТИ 2 ПРАКТИКО-ОРИЕНТИРОВАННЫЕ ЗАДАНИЯ (ЛИНИЯ 22) ВИДОИЗМЕНЕНЫ ТАКИМ ОБРАЗОМ, ЧТО ОНИ ПРОВЕРЯЮТ ЗНАНИЯ И УМЕНИЯ В РАМКАХ ПЛАНИРОВАНИЯ, ПРОВЕДЕНИЯ И АНАЛИЗА РЕЗУЛЬТАТА ЭКСПЕРИМЕНТА; </a:t>
            </a:r>
          </a:p>
          <a:p>
            <a:pPr marL="0" indent="0">
              <a:buNone/>
            </a:pPr>
            <a:r>
              <a:rPr lang="ru-RU" sz="2000" b="1" dirty="0"/>
              <a:t>ЗАДАНИЯ ОЦЕНИВАЮТСЯ 3 БАЛЛАМИ ВМЕСТО 2 БАЛЛОВ В 2021 Г.</a:t>
            </a:r>
          </a:p>
          <a:p>
            <a:pPr marL="0" indent="0">
              <a:buNone/>
            </a:pPr>
            <a:endParaRPr lang="ru-RU" dirty="0"/>
          </a:p>
        </p:txBody>
      </p:sp>
    </p:spTree>
    <p:extLst>
      <p:ext uri="{BB962C8B-B14F-4D97-AF65-F5344CB8AC3E}">
        <p14:creationId xmlns:p14="http://schemas.microsoft.com/office/powerpoint/2010/main" val="35059261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FF0000"/>
                </a:solidFill>
              </a:rPr>
              <a:t>ИСТОРИЯ </a:t>
            </a:r>
            <a:br>
              <a:rPr lang="ru-RU" dirty="0"/>
            </a:br>
            <a:endParaRPr lang="ru-RU" dirty="0"/>
          </a:p>
        </p:txBody>
      </p:sp>
      <p:sp>
        <p:nvSpPr>
          <p:cNvPr id="3" name="Объект 2"/>
          <p:cNvSpPr>
            <a:spLocks noGrp="1"/>
          </p:cNvSpPr>
          <p:nvPr>
            <p:ph idx="1"/>
          </p:nvPr>
        </p:nvSpPr>
        <p:spPr>
          <a:xfrm>
            <a:off x="755576" y="1484784"/>
            <a:ext cx="8136903" cy="5112568"/>
          </a:xfrm>
        </p:spPr>
        <p:txBody>
          <a:bodyPr>
            <a:normAutofit/>
          </a:bodyPr>
          <a:lstStyle/>
          <a:p>
            <a:pPr marL="0" indent="0">
              <a:buNone/>
            </a:pPr>
            <a:r>
              <a:rPr lang="ru-RU" sz="2000" b="1" dirty="0"/>
              <a:t>ИЗ РАБОТЫ ИСКЛЮЧЁН РЯД ЗАДАНИЙ НА РАБОТУ С ПИСЬМЕННЫМ ИСТОРИЧЕСКИМ ИСТОЧНИКОМ (6, 10 И 22 ПО НУМЕРАЦИИ 2021 Г.), ЗАДАНИЕ НА ЗНАНИЕ ФАКТОВ, ПРЕДПОЛАГАЮЩЕЕ МНОЖЕСТВЕННЫЙ ВЫБОР (7 ПО НУМЕРАЦИИ 2021 Г.), ЗАДАНИЕ-ЗАДАЧА (23 ПО НУМЕРАЦИИ 2021 Г.).</a:t>
            </a:r>
          </a:p>
          <a:p>
            <a:pPr marL="0" indent="0">
              <a:buNone/>
            </a:pPr>
            <a:r>
              <a:rPr lang="ru-RU" sz="2000" b="1" dirty="0"/>
              <a:t>ИСКЛЮЧЕНО ИСТОРИЧЕСКОЕ СОЧИНЕНИЕ (25 ПО НУМЕРАЦИИ 2021 Г.).</a:t>
            </a:r>
          </a:p>
          <a:p>
            <a:pPr marL="0" indent="0">
              <a:buNone/>
            </a:pPr>
            <a:r>
              <a:rPr lang="ru-RU" sz="2000" b="1" dirty="0"/>
              <a:t>ЧАСТЬ ЗАДАНИЙ, НАЦЕЛЕННЫХ НА ПРОВЕРКУ ОПРЕДЕЛЁННЫХ ЗНАНИЙ И УМЕНИЙ, ПРЕОБРАЗОВАНА В ЗАДАНИЯ, ПРЕДПОЛАГАЮЩИЕ РАСШИРЕНИЕ И ДЕТАЛИЗАЦИЮ ПРОВЕРКИ   ЭТИХ   ЖЕ   УМЕНИЙ   И   ПРОВЕРКУ   УМЕНИЙ,   РАНЕЕ   НЕ   ПРОВЕРЯВШИХСЯ В ЭКЗАМЕНАЦИОННОЙ РАБОТЕ.</a:t>
            </a:r>
          </a:p>
          <a:p>
            <a:pPr marL="0" indent="0">
              <a:buNone/>
            </a:pPr>
            <a:endParaRPr lang="ru-RU" sz="2000" b="1" dirty="0"/>
          </a:p>
        </p:txBody>
      </p:sp>
    </p:spTree>
    <p:extLst>
      <p:ext uri="{BB962C8B-B14F-4D97-AF65-F5344CB8AC3E}">
        <p14:creationId xmlns:p14="http://schemas.microsoft.com/office/powerpoint/2010/main" val="3351585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1" y="260648"/>
            <a:ext cx="7202760" cy="6408712"/>
          </a:xfrm>
        </p:spPr>
        <p:txBody>
          <a:bodyPr>
            <a:normAutofit/>
          </a:bodyPr>
          <a:lstStyle/>
          <a:p>
            <a:pPr marL="0" indent="0">
              <a:buNone/>
            </a:pPr>
            <a:r>
              <a:rPr lang="ru-RU" sz="2000" b="1" dirty="0"/>
              <a:t>ЗАДАНИЕ НА ПРОВЕРКУ ЗНАНИЯ ИСТОРИЧЕСКИХ ПОНЯТИЙ С КРАТКИМ ОТВЕТОМ (3 И 4 ПО НУМЕРАЦИИ 2021 Г.) ПРЕОБРАЗОВАНО В ЗАДАНИЕ С РАЗВЁРНУТЫМ ОТВЕТОМ НА ПРОВЕРКУ ЗНАНИЯ ИСТОРИЧЕСКИХ ПОНЯТИЙ И УМЕНИЯ ИСПОЛЬЗОВАТЬ ЭТИ ПОНЯТИЯ В ИСТОРИЧЕСКОМ КОНТЕКСТЕ (ЗАДАНИЕ 18 ПО НУМЕРАЦИИ 2022 Г.).</a:t>
            </a:r>
          </a:p>
          <a:p>
            <a:pPr marL="0" indent="0">
              <a:buNone/>
            </a:pPr>
            <a:r>
              <a:rPr lang="ru-RU" sz="2000" b="1" dirty="0"/>
              <a:t>ИЗ ЗАДАНИЯ НА РАБОТУ С ИНФОРМАЦИЕЙ, ПРЕДСТАВЛЕННОЙ В ФОРМЕ ТАБЛИЦЫ (11 ПО НУМЕРАЦИИ 2021 Г.), ИСКЛЮЧЁН МАТЕРИАЛ ПО ИСТОРИИ ЗАРУБЕЖНЫХ СТРАН; В 2022 Г. ЭТО ЗАДАНИЕ НАЦЕЛЕНО НА ПРОВЕРКУ ЗНАНИЯ ВАЖНЫХ ИСТОРИЧЕСКИХ    СОБЫТИЙ,   ПРОИЗОШЕДШИХ    В   РЕГИОНАХ    НАШЕЙ   СТРАНЫ, И ГЕОГРАФИЧЕСКИХ ОБЪЕКТОВ НА ТЕРРИТОРИИ ЗАРУБЕЖНЫХ СТРАН, НЕПОСРЕДСТВЕННО СВЯЗАННЫХ С ИСТОРИЕЙ НАШЕЙ СТРАНЫ (ЗАДАНИЕ 4 ПО НУМЕРАЦИИ 2022 Г.).</a:t>
            </a:r>
          </a:p>
          <a:p>
            <a:pPr marL="0" indent="0">
              <a:buNone/>
            </a:pPr>
            <a:endParaRPr lang="ru-RU" sz="2000" b="1" dirty="0"/>
          </a:p>
        </p:txBody>
      </p:sp>
    </p:spTree>
    <p:extLst>
      <p:ext uri="{BB962C8B-B14F-4D97-AF65-F5344CB8AC3E}">
        <p14:creationId xmlns:p14="http://schemas.microsoft.com/office/powerpoint/2010/main" val="98653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a:t>Особенности ЕГЭ по</a:t>
            </a:r>
            <a:br>
              <a:rPr lang="ru-RU" b="1" dirty="0"/>
            </a:br>
            <a:r>
              <a:rPr lang="ru-RU" b="1" dirty="0"/>
              <a:t> иностранному языку</a:t>
            </a:r>
          </a:p>
        </p:txBody>
      </p:sp>
      <p:sp>
        <p:nvSpPr>
          <p:cNvPr id="3" name="Содержимое 2"/>
          <p:cNvSpPr>
            <a:spLocks noGrp="1"/>
          </p:cNvSpPr>
          <p:nvPr>
            <p:ph idx="1"/>
          </p:nvPr>
        </p:nvSpPr>
        <p:spPr>
          <a:xfrm>
            <a:off x="539552" y="1904256"/>
            <a:ext cx="8352928" cy="4837112"/>
          </a:xfrm>
        </p:spPr>
        <p:txBody>
          <a:bodyPr>
            <a:normAutofit lnSpcReduction="10000"/>
          </a:bodyPr>
          <a:lstStyle/>
          <a:p>
            <a:pPr algn="just"/>
            <a:r>
              <a:rPr lang="ru-RU" sz="2200" b="1" dirty="0">
                <a:latin typeface="Times New Roman" pitchFamily="18" charset="0"/>
                <a:cs typeface="Times New Roman" pitchFamily="18" charset="0"/>
              </a:rPr>
              <a:t>ЕГЭ по иностранным языкам состоит из двух частей: письменной и устной. </a:t>
            </a:r>
          </a:p>
          <a:p>
            <a:pPr algn="just"/>
            <a:r>
              <a:rPr lang="ru-RU" sz="2200" b="1" dirty="0">
                <a:latin typeface="Times New Roman" pitchFamily="18" charset="0"/>
                <a:cs typeface="Times New Roman" pitchFamily="18" charset="0"/>
              </a:rPr>
              <a:t>Ответы на задания ЕГЭ по иностранному языку в устной форме записываются на </a:t>
            </a:r>
            <a:r>
              <a:rPr lang="ru-RU" sz="2200" b="1" dirty="0" err="1">
                <a:latin typeface="Times New Roman" pitchFamily="18" charset="0"/>
                <a:cs typeface="Times New Roman" pitchFamily="18" charset="0"/>
              </a:rPr>
              <a:t>аудионосители</a:t>
            </a:r>
            <a:r>
              <a:rPr lang="ru-RU" sz="2200" b="1" dirty="0">
                <a:latin typeface="Times New Roman" pitchFamily="18" charset="0"/>
                <a:cs typeface="Times New Roman" pitchFamily="18" charset="0"/>
              </a:rPr>
              <a:t>.</a:t>
            </a:r>
          </a:p>
          <a:p>
            <a:pPr algn="just"/>
            <a:r>
              <a:rPr lang="ru-RU" sz="2200" b="1" dirty="0">
                <a:latin typeface="Times New Roman" pitchFamily="18" charset="0"/>
                <a:cs typeface="Times New Roman" pitchFamily="18" charset="0"/>
              </a:rPr>
              <a:t> Экзамены по иностранному языку в письменной и устной формах проходят в разные дни. </a:t>
            </a:r>
          </a:p>
          <a:p>
            <a:pPr algn="just"/>
            <a:r>
              <a:rPr lang="ru-RU" sz="2200" b="1" dirty="0">
                <a:latin typeface="Times New Roman" pitchFamily="18" charset="0"/>
                <a:cs typeface="Times New Roman" pitchFamily="18" charset="0"/>
              </a:rPr>
              <a:t>Максимальный результат экзамена по иностранному языку – </a:t>
            </a:r>
            <a:r>
              <a:rPr lang="ru-RU" sz="2200" b="1" dirty="0">
                <a:solidFill>
                  <a:srgbClr val="FF0000"/>
                </a:solidFill>
                <a:latin typeface="Times New Roman" pitchFamily="18" charset="0"/>
                <a:cs typeface="Times New Roman" pitchFamily="18" charset="0"/>
              </a:rPr>
              <a:t>100 тестовых баллов</a:t>
            </a:r>
            <a:r>
              <a:rPr lang="ru-RU" sz="2200" b="1" dirty="0">
                <a:latin typeface="Times New Roman" pitchFamily="18" charset="0"/>
                <a:cs typeface="Times New Roman" pitchFamily="18" charset="0"/>
              </a:rPr>
              <a:t>, из них максимальный балл по письменной части составляет </a:t>
            </a:r>
            <a:r>
              <a:rPr lang="ru-RU" sz="2200" b="1" dirty="0">
                <a:solidFill>
                  <a:srgbClr val="FF0000"/>
                </a:solidFill>
                <a:latin typeface="Times New Roman" pitchFamily="18" charset="0"/>
                <a:cs typeface="Times New Roman" pitchFamily="18" charset="0"/>
              </a:rPr>
              <a:t>80 баллов</a:t>
            </a:r>
            <a:r>
              <a:rPr lang="ru-RU" sz="2200" b="1" dirty="0">
                <a:latin typeface="Times New Roman" pitchFamily="18" charset="0"/>
                <a:cs typeface="Times New Roman" pitchFamily="18" charset="0"/>
              </a:rPr>
              <a:t>, по устной части – </a:t>
            </a:r>
            <a:r>
              <a:rPr lang="ru-RU" sz="2200" b="1" dirty="0">
                <a:solidFill>
                  <a:srgbClr val="FF0000"/>
                </a:solidFill>
                <a:latin typeface="Times New Roman" pitchFamily="18" charset="0"/>
                <a:cs typeface="Times New Roman" pitchFamily="18" charset="0"/>
              </a:rPr>
              <a:t>20 баллов.</a:t>
            </a:r>
          </a:p>
          <a:p>
            <a:pPr algn="just"/>
            <a:r>
              <a:rPr lang="ru-RU" sz="2200" b="1" dirty="0">
                <a:latin typeface="Times New Roman" pitchFamily="18" charset="0"/>
                <a:cs typeface="Times New Roman" pitchFamily="18" charset="0"/>
              </a:rPr>
              <a:t>Для участников с ограниченными возможностями здоровья, детей-инвалидов и инвалидов часть «Говорение» по иностранным языкам увеличена по времени на 30 минут.</a:t>
            </a:r>
          </a:p>
          <a:p>
            <a:pPr>
              <a:buNone/>
            </a:pPr>
            <a:endParaRPr lang="ru-RU" sz="2200" b="1" dirty="0"/>
          </a:p>
          <a:p>
            <a:pPr>
              <a:buNone/>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9" y="404664"/>
            <a:ext cx="7130752" cy="6453336"/>
          </a:xfrm>
        </p:spPr>
        <p:txBody>
          <a:bodyPr>
            <a:noAutofit/>
          </a:bodyPr>
          <a:lstStyle/>
          <a:p>
            <a:pPr marL="0" indent="0">
              <a:buNone/>
            </a:pPr>
            <a:r>
              <a:rPr lang="ru-RU" sz="2300" b="1" dirty="0"/>
              <a:t>ЗАДАНИЕ НА РАБОТУ С ИСТОРИЧЕСКОЙ КАРТОЙ (СХЕМОЙ) (15 ПО НУМЕРАЦИИ 2021 Г.) ПРЕОБРАЗОВАНО В ЗАДАНИЕ НА ПРОВЕРКУ УМЕНИЯ СООТНОСИТЬ ИНФОРМАЦИЮ, ПРЕДСТАВЛЕННУЮ В РАЗНЫХ ЗНАКОВЫХ СИСТЕМАХ, – ИСТОРИЧЕСКУЮ КАРТУ И ТЕКСТ (10 ПО НУМЕРАЦИИ 2022 Г.).</a:t>
            </a:r>
          </a:p>
          <a:p>
            <a:pPr marL="0" indent="0">
              <a:buNone/>
            </a:pPr>
            <a:r>
              <a:rPr lang="ru-RU" sz="2300" b="1" dirty="0"/>
              <a:t>ЗАДАНИЯ С КРАТКИМИ ОТВЕТАМИ НА РАБОТУ С ИЗОБРАЖЕНИЯМИ (18 И 19 ПО НУМЕРАЦИИ 2021 Г.) ПРЕОБРАЗОВАНЫ В ЗАДАНИЯ С РАЗВЁРНУТЫМ ОТВЕТОМ (14 И 15 ПО НУМЕРАЦИИ 2022 Г.), ПРЕДПОЛАГАЮЩИМ САМОСТОЯТЕЛЬНОЕ ОБЪЯСНЕНИЕ ВЫВОДА   ОБ   ИЗОБРАЖЕНИИ   И   УКАЗАНИЕ   ФАКТА,   СВЯЗАННОГО С ИЗОБРАЖЁННЫМ ПАМЯТНИКОМ КУЛЬТУРЫ.</a:t>
            </a:r>
          </a:p>
          <a:p>
            <a:pPr marL="0" indent="0">
              <a:buNone/>
            </a:pPr>
            <a:endParaRPr lang="ru-RU" sz="2300" b="1" dirty="0"/>
          </a:p>
        </p:txBody>
      </p:sp>
    </p:spTree>
    <p:extLst>
      <p:ext uri="{BB962C8B-B14F-4D97-AF65-F5344CB8AC3E}">
        <p14:creationId xmlns:p14="http://schemas.microsoft.com/office/powerpoint/2010/main" val="33042558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5" y="332656"/>
            <a:ext cx="7848872" cy="6525344"/>
          </a:xfrm>
        </p:spPr>
        <p:txBody>
          <a:bodyPr>
            <a:normAutofit/>
          </a:bodyPr>
          <a:lstStyle/>
          <a:p>
            <a:r>
              <a:rPr lang="ru-RU" sz="2500" b="1" dirty="0"/>
              <a:t>В ЦЕЛЯХ УСИЛЕНИЯ СОДЕРЖАТЕЛЬНОЙ СОСТАВЛЯЮЩЕЙ ЭКЗАМЕНАЦИОННОЙ РАБОТЫ, ПОСВЯЩЁННОЙ   ВЕЛИКОЙ   ОТЕЧЕСТВЕННОЙ   ВОЙНЕ, ВМЕСТО ЗАДАНИЯ С КРАТКИМ ОТВЕТОМ (ЗАДАНИЕ 8 ПО НУМЕРАЦИИ 2021 Г.) ВКЛЮЧЕНО ЗАДАНИЕ С РАЗВЁРНУТЫМ ОТВЕТОМ, ПРЕДПОЛАГАЮЩЕЕ РАБОТУ С ИСТОРИЧЕСКИМИ ИСТОЧНИКАМИ ПО ТЕМЕ ВЕЛИКОЙ ОТЕЧЕСТВЕННОЙ ВОЙНЫ (ЗАДАНИЕ 16 ПО НУМЕРАЦИИ 2022 Г.).</a:t>
            </a:r>
          </a:p>
          <a:p>
            <a:r>
              <a:rPr lang="ru-RU" sz="2500" b="1" dirty="0"/>
              <a:t>ЗАДАНИЕ НА АРГУМЕНТАЦИЮ (24 ПО НУМЕРАЦИИ 2021 Г.) УСОВЕРШЕНСТВОВАНО: В НЕГО ДОБАВЛЕН МАТЕРИАЛ ПО ИСТОРИИ ЗАРУБЕЖНЫХ СТРАН (19 ПО НУМЕРАЦИИ 2022 Г.).</a:t>
            </a:r>
          </a:p>
          <a:p>
            <a:endParaRPr lang="ru-RU" sz="2500" b="1" dirty="0"/>
          </a:p>
        </p:txBody>
      </p:sp>
    </p:spTree>
    <p:extLst>
      <p:ext uri="{BB962C8B-B14F-4D97-AF65-F5344CB8AC3E}">
        <p14:creationId xmlns:p14="http://schemas.microsoft.com/office/powerpoint/2010/main" val="40214060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42415" y="188640"/>
            <a:ext cx="7022073" cy="5722582"/>
          </a:xfrm>
        </p:spPr>
        <p:txBody>
          <a:bodyPr>
            <a:normAutofit/>
          </a:bodyPr>
          <a:lstStyle/>
          <a:p>
            <a:r>
              <a:rPr lang="ru-RU" sz="2400" b="1" dirty="0"/>
              <a:t>В ЭКЗАМЕНАЦИОННУЮ РАБОТУ ДОБАВЛЕНО НОВОЕ ЗАДАНИЕ НА УСТАНОВЛЕНИЕ ПРИЧИННО-СЛЕДСТВЕННЫХ СВЯЗЕЙ (17 ПО НУМЕРАЦИИ 2022 Г.).</a:t>
            </a:r>
          </a:p>
          <a:p>
            <a:r>
              <a:rPr lang="ru-RU" sz="2400" b="1" dirty="0"/>
              <a:t>ИЗ ЗАДАНИЙ, ПРЕДПОЛАГАЮЩИХ МНОЖЕСТВЕННЫЙ ВЫБОР (6 И 11 ПО НУМЕРАЦИИ 2022 Г.), ИСКЛЮЧЕНО ПОЛОЖЕНИЕ, УКАЗЫВАЮЩЕЕ НА КОЛИЧЕСТВО ПРАВИЛЬНЫХ ЭЛЕМЕНТОВ ОТВЕТА.</a:t>
            </a:r>
          </a:p>
          <a:p>
            <a:r>
              <a:rPr lang="ru-RU" sz="2400" b="1" dirty="0">
                <a:solidFill>
                  <a:srgbClr val="FF0000"/>
                </a:solidFill>
              </a:rPr>
              <a:t>ВРЕМЯ НА ВЫПОЛНЕНИЕ ЭКЗАМЕНАЦИОННОЙ РАБОТЫ СОКРАЩЕНО С 235 ДО 180 МИНУТ!!!!</a:t>
            </a:r>
          </a:p>
          <a:p>
            <a:endParaRPr lang="ru-RU" sz="2400" b="1" dirty="0">
              <a:solidFill>
                <a:srgbClr val="FF0000"/>
              </a:solidFill>
            </a:endParaRPr>
          </a:p>
        </p:txBody>
      </p:sp>
    </p:spTree>
    <p:extLst>
      <p:ext uri="{BB962C8B-B14F-4D97-AF65-F5344CB8AC3E}">
        <p14:creationId xmlns:p14="http://schemas.microsoft.com/office/powerpoint/2010/main" val="3104482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FF0000"/>
                </a:solidFill>
              </a:rPr>
              <a:t>ГЕОГРАФИЯ</a:t>
            </a:r>
          </a:p>
        </p:txBody>
      </p:sp>
      <p:sp>
        <p:nvSpPr>
          <p:cNvPr id="3" name="Объект 2"/>
          <p:cNvSpPr>
            <a:spLocks noGrp="1"/>
          </p:cNvSpPr>
          <p:nvPr>
            <p:ph idx="1"/>
          </p:nvPr>
        </p:nvSpPr>
        <p:spPr>
          <a:xfrm>
            <a:off x="827585" y="1268760"/>
            <a:ext cx="7706816" cy="5589240"/>
          </a:xfrm>
        </p:spPr>
        <p:txBody>
          <a:bodyPr>
            <a:normAutofit/>
          </a:bodyPr>
          <a:lstStyle/>
          <a:p>
            <a:pPr marL="0" indent="0">
              <a:buNone/>
            </a:pPr>
            <a:r>
              <a:rPr lang="ru-RU" sz="2000" b="1" dirty="0"/>
              <a:t>ОБЩЕЕ КОЛИЧЕСТВО ЗАДАНИЙ СОКРАЩЕНО С 34 ДО 31. ПРИ ЭТОМ УВЕЛИЧЕНО КОЛИЧЕСТВО ЗАДАНИЙ С РАЗВЁРНУТЫМ ОТВЕТОМ.</a:t>
            </a:r>
          </a:p>
          <a:p>
            <a:pPr marL="0" indent="0">
              <a:buNone/>
            </a:pPr>
            <a:r>
              <a:rPr lang="ru-RU" sz="2000" b="1" dirty="0"/>
              <a:t>В КИМ 2022 Г. ВКЛЮЧЁН МИНИ-ТЕСТ ИЗ ДВУХ ЗАДАНИЙ (ЗАДАНИЯ 19 И 20), ПРОВЕРЯЮЩИХ УМЕНИЕ ОПРЕДЕЛЯТЬ И НАХОДИТЬ ИНФОРМАЦИЮ, НЕДОСТАЮЩУЮ ДЛЯ РЕШЕНИЯ ЗАДАЧИ, И ИНФОРМАЦИЮ, НЕОБХОДИМУЮ ДЛЯ КЛАССИФИКАЦИИ ГЕОГРАФИЧЕСКИХ ОБЪЕКТОВ ПО ЗАДАННЫМ ОСНОВАНИЯМ.</a:t>
            </a:r>
          </a:p>
          <a:p>
            <a:pPr marL="0" indent="0">
              <a:buNone/>
            </a:pPr>
            <a:r>
              <a:rPr lang="ru-RU" sz="2000" b="1" dirty="0"/>
              <a:t>ИЗМЕНЁН КОНТЕКСТ ЗАДАНИЯ 13, ПРОВЕРЯЮЩЕГО УМЕНИЕ ИСПОЛЬЗОВАТЬ ГЕОГРАФИЧЕСКИЕ ЗНАНИЯ ДЛЯ УСТАНОВЛЕНИЯ ХРОНОЛОГИИ СОБЫТИЙ В ГЕОЛОГИЧЕСКОЙ ИСТОРИИ ЗЕМЛИ.</a:t>
            </a:r>
          </a:p>
          <a:p>
            <a:pPr marL="0" indent="0">
              <a:buNone/>
            </a:pPr>
            <a:r>
              <a:rPr lang="ru-RU" sz="2000" b="1" dirty="0"/>
              <a:t>В КИМ ВКЛЮЧЁН РЯД ЗАДАНИЙ, АНАЛОГИЧНЫХ ПО КОНСТРУКЦИИ ТЕМ, КОТОРЫЕ ИСПОЛЬЗОВАЛИСЬ В ТЕЧЕНИЕ ПОСЛЕДНИХ ЧЕТЫРЁХ ЛЕТ В ВПР ДЛЯ 11 КЛАССА:</a:t>
            </a:r>
          </a:p>
          <a:p>
            <a:pPr marL="0" indent="0">
              <a:buNone/>
            </a:pPr>
            <a:endParaRPr lang="ru-RU" sz="2000" b="1" dirty="0"/>
          </a:p>
        </p:txBody>
      </p:sp>
    </p:spTree>
    <p:extLst>
      <p:ext uri="{BB962C8B-B14F-4D97-AF65-F5344CB8AC3E}">
        <p14:creationId xmlns:p14="http://schemas.microsoft.com/office/powerpoint/2010/main" val="282643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260648"/>
            <a:ext cx="7202760" cy="6264696"/>
          </a:xfrm>
        </p:spPr>
        <p:txBody>
          <a:bodyPr>
            <a:normAutofit lnSpcReduction="10000"/>
          </a:bodyPr>
          <a:lstStyle/>
          <a:p>
            <a:pPr marL="0" indent="0">
              <a:buNone/>
            </a:pPr>
            <a:r>
              <a:rPr lang="ru-RU" sz="1900" b="1" dirty="0">
                <a:latin typeface="Times New Roman" panose="02020603050405020304" pitchFamily="18" charset="0"/>
                <a:cs typeface="Times New Roman" panose="02020603050405020304" pitchFamily="18" charset="0"/>
              </a:rPr>
              <a:t>ЗАДАНИЕ 3,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a:t>
            </a:r>
          </a:p>
          <a:p>
            <a:pPr marL="0" indent="0">
              <a:buNone/>
            </a:pPr>
            <a:r>
              <a:rPr lang="ru-RU" sz="1900" b="1" dirty="0">
                <a:latin typeface="Times New Roman" panose="02020603050405020304" pitchFamily="18" charset="0"/>
                <a:cs typeface="Times New Roman" panose="02020603050405020304" pitchFamily="18" charset="0"/>
              </a:rPr>
              <a:t>	ЗАДАНИЕ 8, ПРОВЕРЯЮЩЕЕ УМЕНИЕ ИСПОЛЬЗОВАТЬ ГЕОГРАФИЧЕСКИЕ ЗНАНИЯ ДЛЯ УСТАНОВЛЕНИЯ ВЗАИМОСВЯЗЕЙ МЕЖДУ ИЗУЧЕННЫМИ ГЕОГРАФИЧЕСКИМИ ПРОЦЕССАМИ И ЯВЛЕНИЯМИ;</a:t>
            </a:r>
          </a:p>
          <a:p>
            <a:pPr marL="0" indent="0">
              <a:buNone/>
            </a:pPr>
            <a:r>
              <a:rPr lang="ru-RU" sz="1900" b="1" dirty="0">
                <a:latin typeface="Times New Roman" panose="02020603050405020304" pitchFamily="18" charset="0"/>
                <a:cs typeface="Times New Roman" panose="02020603050405020304" pitchFamily="18" charset="0"/>
              </a:rPr>
              <a:t>ЗАДАНИЯ 23–25 – МИНИ-ТЕСТ ИЗ ТРЁХ ЗАДАНИЙ К ТЕКСТУ, ПРОВЕРЯЮЩИХ УМЕНИЕ ИСПОЛЬЗОВАТЬ ГЕОГРАФИЧЕСКИЕ ЗНАНИЯ ДЛЯ ОПРЕДЕЛЕНИЯ ПОЛОЖЕНИЯ И ВЗАИМОРАСПОЛОЖЕНИЯ ГЕОГРАФИЧЕСКИХ ОБЪЕКТОВ, ДЛЯ ОПИСАНИЯ СУЩЕСТВЕННЫХ ПРИЗНАКОВ ИЗУЧЕННЫХ ГЕОГРАФИЧЕСКИХ ОБЪЕКТОВ, ПРОЦЕССОВ И ЯВЛЕНИЙ, ДЛЯ РАСПОЗНАВАНИЯ В ПОВСЕДНЕВНОЙ ЖИЗНИ ПРОЯВЛЕНИЯ ГЕОГРАФИЧЕСКИХ ПРОЦЕССОВ И ЯВЛЕНИЙ, ДЛЯ ОБЪЯСНЕНИЯ ГЕОГРАФИЧЕСКИХ ОБЪЕКТОВ И ЯВЛЕНИЙ, УСТАНОВЛЕНИЯ ПРИЧИННО-СЛЕДСТВЕННЫХ СВЯЗЕЙ МЕЖДУ НИМИ;</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0718052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42415" y="260648"/>
            <a:ext cx="6591985" cy="5650574"/>
          </a:xfrm>
        </p:spPr>
        <p:txBody>
          <a:bodyPr>
            <a:normAutofit/>
          </a:bodyPr>
          <a:lstStyle/>
          <a:p>
            <a:r>
              <a:rPr lang="ru-RU" sz="2500" b="1" dirty="0">
                <a:latin typeface="Times New Roman" panose="02020603050405020304" pitchFamily="18" charset="0"/>
                <a:cs typeface="Times New Roman" panose="02020603050405020304" pitchFamily="18" charset="0"/>
              </a:rPr>
              <a:t>ЗАДАНИЕ 31, ПРОВЕРЯЮЩЕЕ УМЕНИЕ ИСПОЛЬЗОВАТЬ ГЕОГРАФИЧЕСКИЕ ЗНАНИЯ ДЛЯ АРГУМЕНТАЦИИ РАЗЛИЧНЫХ ТОЧЕК ЗРЕНИЯ НА АКТУАЛЬНЫЕ ЭКОЛОГИЧЕСКИЕ И СОЦИАЛЬНО-ЭКОНОМИЧЕСКИЕ ПРОБЛЕМЫ И УМЕНИЕ ИСПОЛЬЗОВАТЬ ГЕОГРАФИЧЕСКИЕ ЗНАНИЯ И ИНФОРМАЦИЮ ДЛЯ РЕШЕНИЯ ПРОБЛЕМ, ИМЕЮЩИХ ГЕОГРАФИЧЕСКИЕ АСПЕКТЫ.</a:t>
            </a:r>
          </a:p>
          <a:p>
            <a:endParaRPr lang="ru-RU" sz="2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8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800" b="1" dirty="0">
                <a:solidFill>
                  <a:srgbClr val="FF0000"/>
                </a:solidFill>
              </a:rPr>
              <a:t>ОБЩЕСТВОЗНАНИЕ</a:t>
            </a:r>
            <a:br>
              <a:rPr lang="ru-RU" sz="4800" b="1" dirty="0">
                <a:solidFill>
                  <a:srgbClr val="FF0000"/>
                </a:solidFill>
              </a:rPr>
            </a:br>
            <a:endParaRPr lang="ru-RU" sz="4800" b="1" dirty="0">
              <a:solidFill>
                <a:srgbClr val="FF0000"/>
              </a:solidFill>
            </a:endParaRPr>
          </a:p>
        </p:txBody>
      </p:sp>
      <p:sp>
        <p:nvSpPr>
          <p:cNvPr id="3" name="Объект 2"/>
          <p:cNvSpPr>
            <a:spLocks noGrp="1"/>
          </p:cNvSpPr>
          <p:nvPr>
            <p:ph idx="1"/>
          </p:nvPr>
        </p:nvSpPr>
        <p:spPr>
          <a:xfrm>
            <a:off x="395536" y="1628800"/>
            <a:ext cx="8640959" cy="5229200"/>
          </a:xfrm>
        </p:spPr>
        <p:txBody>
          <a:bodyPr>
            <a:noAutofit/>
          </a:bodyPr>
          <a:lstStyle/>
          <a:p>
            <a:pPr marL="0" indent="0">
              <a:buNone/>
            </a:pPr>
            <a:r>
              <a:rPr lang="ru-RU" sz="2000" b="1" dirty="0"/>
              <a:t>ИЗ ЧАСТИ 1 КИМ ИСКЛЮЧЕНЫ ЗАДАНИЯ </a:t>
            </a:r>
            <a:r>
              <a:rPr lang="ru-RU" sz="2000" b="1" dirty="0">
                <a:solidFill>
                  <a:srgbClr val="FF0000"/>
                </a:solidFill>
              </a:rPr>
              <a:t>1, 2 И 20 </a:t>
            </a:r>
            <a:r>
              <a:rPr lang="ru-RU" sz="2000" b="1" dirty="0"/>
              <a:t>ПО НУМЕРАЦИИ 2021 Г.</a:t>
            </a:r>
          </a:p>
          <a:p>
            <a:pPr marL="0" indent="0">
              <a:buNone/>
            </a:pPr>
            <a:r>
              <a:rPr lang="ru-RU" sz="2000" b="1" dirty="0"/>
              <a:t>ЗАДАНИЕ С КРАТКИМ ОТВЕТОМ НА АНАЛИЗ ГРАФИКА СПРОСА И ПРЕДЛОЖЕНИЯ (ЗАДАНИЕ 10 В КИМ 2021 Г.) ПРЕОБРАЗОВАНО В ЗАДАНИЕ С РАЗВЁРНУТЫМ ОТВЕТОМ (</a:t>
            </a:r>
            <a:r>
              <a:rPr lang="ru-RU" sz="2200" b="1" dirty="0">
                <a:solidFill>
                  <a:srgbClr val="FF0000"/>
                </a:solidFill>
              </a:rPr>
              <a:t>ЗАДАНИЕ 21 ПО НУМЕРАЦИИ 2022 Г.).</a:t>
            </a:r>
          </a:p>
          <a:p>
            <a:pPr marL="0" indent="0">
              <a:buNone/>
            </a:pPr>
            <a:r>
              <a:rPr lang="ru-RU" sz="2000" b="1" dirty="0"/>
              <a:t>В ЧАСТИ 2 КИМ УСТРАНЕНЫ ДУБЛИРУЮЩИЕ ДРУГ ДРУГА ПО ПРОВЕРЯЕМЫМ УМЕНИЯМ ЗАДАНИЯ (ЗАДАНИЯ 22 И 26 ИСКЛЮЧЕНЫ, ЗАДАНИЯ 25 (ПОЗИЦИЯ 25.1) И 23 ИЗ КИМ ЕГЭ 2021 Г. СОХРАНЕНЫ В СОСТАВНОМ ЗАДАНИИ К ТЕКСТУ).</a:t>
            </a:r>
          </a:p>
          <a:p>
            <a:pPr marL="0" indent="0">
              <a:buNone/>
            </a:pPr>
            <a:r>
              <a:rPr lang="ru-RU" sz="2000" b="1" dirty="0"/>
              <a:t>МАКСИМАЛЬНЫЙ БАЛЛ ЗА ВЫПОЛНЕНИЕ ЗАДАНИЯ–ЗАДАЧИ 22 (ПО НУМЕРАЦИИ 2022 Г.) УВЕЛИЧЕН С 3 ДО 4 БАЛЛОВ.</a:t>
            </a:r>
          </a:p>
          <a:p>
            <a:pPr marL="0" indent="0">
              <a:buNone/>
            </a:pPr>
            <a:r>
              <a:rPr lang="ru-RU" sz="2000" b="1" dirty="0"/>
              <a:t>В КИМ ЕГЭ 2022 Г. НЕ ВКЛЮЧЕНО АЛЬТЕРНАТИВНОЕ ЗАДАНИЕ, ТРЕБУЮЩЕЕ НАПИСАНИЯ МИНИ-СОЧИНЕНИЯ (ЗАДАНИЕ 29 КИМ 2021 Г.).</a:t>
            </a:r>
          </a:p>
          <a:p>
            <a:pPr marL="0" indent="0">
              <a:buNone/>
            </a:pPr>
            <a:endParaRPr lang="ru-RU" sz="2000" b="1" dirty="0"/>
          </a:p>
        </p:txBody>
      </p:sp>
    </p:spTree>
    <p:extLst>
      <p:ext uri="{BB962C8B-B14F-4D97-AF65-F5344CB8AC3E}">
        <p14:creationId xmlns:p14="http://schemas.microsoft.com/office/powerpoint/2010/main" val="2929491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5656" y="188640"/>
            <a:ext cx="7668344" cy="6408712"/>
          </a:xfrm>
        </p:spPr>
        <p:txBody>
          <a:bodyPr>
            <a:noAutofit/>
          </a:bodyPr>
          <a:lstStyle/>
          <a:p>
            <a:pPr marL="0" indent="0">
              <a:buNone/>
            </a:pPr>
            <a:r>
              <a:rPr lang="ru-RU" sz="2300" b="1" dirty="0">
                <a:latin typeface="Times New Roman" panose="02020603050405020304" pitchFamily="18" charset="0"/>
                <a:cs typeface="Times New Roman" panose="02020603050405020304" pitchFamily="18" charset="0"/>
              </a:rPr>
              <a:t>В ЧАСТЬ 2 ВКЛЮЧЕНО ЗАДАНИЕ С РАЗВЁРНУТЫМ ОТВЕТОМ ПО КОНСТИТУЦИИ РОССИЙСКОЙ ФЕДЕРАЦИИ И ЗАКОНОДАТЕЛЬСТВУ РОССИЙСКОЙ ФЕДЕРАЦИИ </a:t>
            </a:r>
            <a:r>
              <a:rPr lang="ru-RU" sz="2300" b="1" dirty="0">
                <a:solidFill>
                  <a:srgbClr val="FF0000"/>
                </a:solidFill>
                <a:latin typeface="Times New Roman" panose="02020603050405020304" pitchFamily="18" charset="0"/>
                <a:cs typeface="Times New Roman" panose="02020603050405020304" pitchFamily="18" charset="0"/>
              </a:rPr>
              <a:t>(ЗАДАНИЕ 23 ПО НУМЕРАЦИИ 2022 Г.).</a:t>
            </a:r>
          </a:p>
          <a:p>
            <a:pPr marL="0" indent="0">
              <a:buNone/>
            </a:pPr>
            <a:r>
              <a:rPr lang="ru-RU" sz="2300" b="1" dirty="0">
                <a:latin typeface="Times New Roman" panose="02020603050405020304" pitchFamily="18" charset="0"/>
                <a:cs typeface="Times New Roman" panose="02020603050405020304" pitchFamily="18" charset="0"/>
              </a:rPr>
              <a:t>ЗАДАНИЕ НА СОСТАВЛЕНИЕ ПЛАНА РАЗВЁРНУТОГО ОТВЕТА ПО ПРЕДЛОЖЕННОЙ ТЕМЕ (ЗАДАНИЕ 28 В КИМ ЕГЭ 2021 Г.) ВКЛЮЧЕНО В СОСТАВНОЕ ЗАДАНИЕ, СОЕДИНИВШЕЕ В СЕБЕ СОСТАВЛЕНИЕ ПЛАНА И ЭЛЕМЕНТЫ МИНИ-СОЧИНЕНИЯ </a:t>
            </a:r>
            <a:r>
              <a:rPr lang="ru-RU" sz="2300" b="1" dirty="0">
                <a:solidFill>
                  <a:srgbClr val="FF0000"/>
                </a:solidFill>
                <a:latin typeface="Times New Roman" panose="02020603050405020304" pitchFamily="18" charset="0"/>
                <a:cs typeface="Times New Roman" panose="02020603050405020304" pitchFamily="18" charset="0"/>
              </a:rPr>
              <a:t>(ЗАДАНИЯ 24 И 25 ПО НУМЕРАЦИИ 2022 Г.).</a:t>
            </a:r>
          </a:p>
          <a:p>
            <a:pPr marL="0" indent="0">
              <a:buNone/>
            </a:pPr>
            <a:r>
              <a:rPr lang="ru-RU" sz="2300" b="1" dirty="0">
                <a:latin typeface="Times New Roman" panose="02020603050405020304" pitchFamily="18" charset="0"/>
                <a:cs typeface="Times New Roman" panose="02020603050405020304" pitchFamily="18" charset="0"/>
              </a:rPr>
              <a:t>МАКСИМАЛЬНЫЙ БАЛЛ ИЗМЕНЁН С 64 ДО 57 БАЛЛОВ.</a:t>
            </a:r>
          </a:p>
          <a:p>
            <a:pPr marL="0" indent="0">
              <a:buNone/>
            </a:pPr>
            <a:r>
              <a:rPr lang="ru-RU" sz="2600" b="1" dirty="0">
                <a:solidFill>
                  <a:srgbClr val="FF0000"/>
                </a:solidFill>
                <a:latin typeface="Times New Roman" panose="02020603050405020304" pitchFamily="18" charset="0"/>
                <a:cs typeface="Times New Roman" panose="02020603050405020304" pitchFamily="18" charset="0"/>
              </a:rPr>
              <a:t>ОБЩЕЕ ВРЕМЯ ВЫПОЛНЕНИЯ РАБОТЫ СОКРАЩЕНО С 235 ДО 180 МИНУТ!!!!</a:t>
            </a:r>
          </a:p>
          <a:p>
            <a:pPr marL="0" indent="0">
              <a:buNone/>
            </a:pPr>
            <a:endParaRPr lang="ru-RU" sz="2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8560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FF0000"/>
                </a:solidFill>
              </a:rPr>
              <a:t>ЛИТЕРАТУРА </a:t>
            </a:r>
            <a:br>
              <a:rPr lang="ru-RU" b="1" dirty="0">
                <a:solidFill>
                  <a:srgbClr val="FF0000"/>
                </a:solidFill>
              </a:rPr>
            </a:br>
            <a:endParaRPr lang="ru-RU" b="1" dirty="0">
              <a:solidFill>
                <a:srgbClr val="FF0000"/>
              </a:solidFill>
            </a:endParaRPr>
          </a:p>
        </p:txBody>
      </p:sp>
      <p:sp>
        <p:nvSpPr>
          <p:cNvPr id="3" name="Объект 2"/>
          <p:cNvSpPr>
            <a:spLocks noGrp="1"/>
          </p:cNvSpPr>
          <p:nvPr>
            <p:ph idx="1"/>
          </p:nvPr>
        </p:nvSpPr>
        <p:spPr>
          <a:xfrm>
            <a:off x="539553" y="1412776"/>
            <a:ext cx="7994848" cy="5328592"/>
          </a:xfrm>
        </p:spPr>
        <p:txBody>
          <a:bodyPr>
            <a:normAutofit/>
          </a:bodyPr>
          <a:lstStyle/>
          <a:p>
            <a:pPr marL="0" indent="0">
              <a:buNone/>
            </a:pPr>
            <a:r>
              <a:rPr lang="ru-RU" sz="2300" b="1" dirty="0">
                <a:latin typeface="Times New Roman" panose="02020603050405020304" pitchFamily="18" charset="0"/>
                <a:cs typeface="Times New Roman" panose="02020603050405020304" pitchFamily="18" charset="0"/>
              </a:rPr>
              <a:t>ОБОГАЩЁН ЛИТЕРАТУРНЫЙ МАТЕРИАЛ: ШИРЕ ПРЕДСТАВЛЕНА ПОЭЗИЯ ВТОРОЙ ПОЛОВИНЫ ХIХ – ХХ В., ОТЕЧЕСТВЕННАЯ ЛИТЕРАТУРА ХХI В.; </a:t>
            </a:r>
          </a:p>
          <a:p>
            <a:pPr marL="0" indent="0">
              <a:buNone/>
            </a:pPr>
            <a:r>
              <a:rPr lang="ru-RU" sz="2300" b="1" dirty="0">
                <a:latin typeface="Times New Roman" panose="02020603050405020304" pitchFamily="18" charset="0"/>
                <a:cs typeface="Times New Roman" panose="02020603050405020304" pitchFamily="18" charset="0"/>
              </a:rPr>
              <a:t>ВКЛЮЧЕНА ЗАРУБЕЖНАЯ ЛИТЕРАТУРА: В ЗАДАНИЯХ 7–11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 В РЯДЕ СЛУЧАЕВ ПРИ ВЫПОЛНЕНИИ ЗАДАНИЙ 6 И 11 ДОПУСКАЕТСЯ ВЫБОР ПРИМЕРА ДЛЯ КОНТЕКСТНОГО СОПОСТАВЛЕНИЯ НЕ ТОЛЬКО ИЗ ОТЕЧЕСТВЕННОЙ, НО И ИЗ ЗАРУБЕЖНОЙ ЛИТЕРАТУРЫ;</a:t>
            </a:r>
          </a:p>
          <a:p>
            <a:pPr marL="0" indent="0">
              <a:buNone/>
            </a:pPr>
            <a:endParaRPr lang="ru-RU" sz="2300" b="1" dirty="0"/>
          </a:p>
        </p:txBody>
      </p:sp>
    </p:spTree>
    <p:extLst>
      <p:ext uri="{BB962C8B-B14F-4D97-AF65-F5344CB8AC3E}">
        <p14:creationId xmlns:p14="http://schemas.microsoft.com/office/powerpoint/2010/main" val="11898078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42415" y="476672"/>
            <a:ext cx="6591985" cy="6192688"/>
          </a:xfrm>
        </p:spPr>
        <p:txBody>
          <a:bodyPr>
            <a:normAutofit/>
          </a:bodyPr>
          <a:lstStyle/>
          <a:p>
            <a:r>
              <a:rPr lang="ru-RU" sz="2500" b="1" dirty="0">
                <a:latin typeface="Times New Roman" panose="02020603050405020304" pitchFamily="18" charset="0"/>
                <a:cs typeface="Times New Roman" panose="02020603050405020304" pitchFamily="18" charset="0"/>
              </a:rPr>
              <a:t>В НЕКОТОРЫХ ФОРМУЛИРОВКАХ ТЕМ СОЧИНЕНИЙ ЧАСТИ 2 ПРЕДУСМОТРЕНА ВОЗМОЖНОСТЬ ОБРАЩЕНИЯ К ПРОИЗВЕДЕНИЮ ОТЕЧЕСТВЕННОЙ ИЛИ ЗАРУБЕЖНОЙ ЛИТЕРАТУРЫ (ПО ВЫБОРУ УЧАСТНИКА).</a:t>
            </a:r>
          </a:p>
          <a:p>
            <a:r>
              <a:rPr lang="ru-RU" sz="2500" b="1" dirty="0">
                <a:latin typeface="Times New Roman" panose="02020603050405020304" pitchFamily="18" charset="0"/>
                <a:cs typeface="Times New Roman" panose="02020603050405020304" pitchFamily="18" charset="0"/>
              </a:rPr>
              <a:t>КОЛИЧЕСТВО ЗАДАНИЙ БАЗОВОГО УРОВНЯ СЛОЖНОСТИ (С КРАТКИМ ОТВЕТОМ) СОКРАЩЕНО С 12 ДО 7, В РЕЗУЛЬТАТЕ ЧЕГО ИЗМЕНИЛАСЬ НУМЕРАЦИЯ ЗАДАНИЙ.</a:t>
            </a:r>
          </a:p>
          <a:p>
            <a:endParaRPr lang="ru-RU" sz="2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790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ЕГЭ по информатике</a:t>
            </a:r>
          </a:p>
        </p:txBody>
      </p:sp>
      <p:sp>
        <p:nvSpPr>
          <p:cNvPr id="3" name="Объект 2"/>
          <p:cNvSpPr>
            <a:spLocks noGrp="1"/>
          </p:cNvSpPr>
          <p:nvPr>
            <p:ph idx="1"/>
          </p:nvPr>
        </p:nvSpPr>
        <p:spPr>
          <a:xfrm>
            <a:off x="827585" y="2133600"/>
            <a:ext cx="8136904" cy="4247728"/>
          </a:xfrm>
        </p:spPr>
        <p:txBody>
          <a:bodyPr>
            <a:noAutofit/>
          </a:bodyPr>
          <a:lstStyle/>
          <a:p>
            <a:r>
              <a:rPr lang="ru-RU" sz="3600" b="1" dirty="0"/>
              <a:t>ЕГЭ по информатике проводится в компьютерной форме </a:t>
            </a:r>
          </a:p>
          <a:p>
            <a:r>
              <a:rPr lang="ru-RU" sz="3600" b="1" dirty="0"/>
              <a:t>Апелляции о несогласии с выставленными баллами не предусмотрена</a:t>
            </a:r>
          </a:p>
        </p:txBody>
      </p:sp>
    </p:spTree>
    <p:extLst>
      <p:ext uri="{BB962C8B-B14F-4D97-AF65-F5344CB8AC3E}">
        <p14:creationId xmlns:p14="http://schemas.microsoft.com/office/powerpoint/2010/main" val="9510312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5656" y="0"/>
            <a:ext cx="7560839" cy="6858000"/>
          </a:xfrm>
        </p:spPr>
        <p:txBody>
          <a:bodyPr>
            <a:normAutofit fontScale="92500"/>
          </a:bodyPr>
          <a:lstStyle/>
          <a:p>
            <a:r>
              <a:rPr lang="ru-RU" sz="2100" b="1" dirty="0">
                <a:latin typeface="Times New Roman" panose="02020603050405020304" pitchFamily="18" charset="0"/>
                <a:cs typeface="Times New Roman" panose="02020603050405020304" pitchFamily="18" charset="0"/>
              </a:rPr>
              <a:t>УВЕЛИЧЕНО КОЛИЧЕСТВО ЗАДАНИЙ НА ВЫБОР В ЧАСТИ 1 (5.1/5.2, 10.1/10.2) И В ЧАСТИ 2 (ДОБАВЛЕНА ПЯТАЯ ТЕМА СОЧИНЕНИЯ С ОПОРОЙ НА «ДИАЛОГ ИСКУССТВ»).</a:t>
            </a:r>
          </a:p>
          <a:p>
            <a:r>
              <a:rPr lang="ru-RU" sz="2100" b="1" dirty="0">
                <a:latin typeface="Times New Roman" panose="02020603050405020304" pitchFamily="18" charset="0"/>
                <a:cs typeface="Times New Roman" panose="02020603050405020304" pitchFamily="18" charset="0"/>
              </a:rPr>
              <a:t>ИЗМЕНЕНЫ ТРЕБОВАНИЯ К ВЫПОЛНЕНИЮ ЗАДАНИЙ 6 (РАНЕЕ – 9) И 11 (РАНЕЕ – 16): ТРЕБУЕТСЯ ПОДОБРАТЬ НЕ ДВА, А ОДНО ПРОИЗВЕДЕНИЕ ДЛЯ СОПОСТАВЛЕНИЯ С ПРЕДЛОЖЕННЫМ ТЕКСТОМ; УТОЧНЕНЫ КРИТЕРИИ ОЦЕНИВАНИЯ ДАННЫХ ЗАДАНИЙ.</a:t>
            </a:r>
          </a:p>
          <a:p>
            <a:r>
              <a:rPr lang="ru-RU" sz="2100" b="1" dirty="0">
                <a:latin typeface="Times New Roman" panose="02020603050405020304" pitchFamily="18" charset="0"/>
                <a:cs typeface="Times New Roman" panose="02020603050405020304" pitchFamily="18" charset="0"/>
              </a:rPr>
              <a:t>ПОВЫШЕНЫ ТРЕБОВАНИЯ К ОБЪЁМУ СОЧИНЕНИЯ (МИНИМАЛЬНОЕ КОЛИЧЕСТВО СЛОВ – 200).</a:t>
            </a:r>
          </a:p>
          <a:p>
            <a:r>
              <a:rPr lang="ru-RU" sz="2100" b="1" dirty="0">
                <a:latin typeface="Times New Roman" panose="02020603050405020304" pitchFamily="18" charset="0"/>
                <a:cs typeface="Times New Roman" panose="02020603050405020304" pitchFamily="18" charset="0"/>
              </a:rPr>
              <a:t>УВЕЛИЧЕН С 2 ДО 3 БАЛЛОВ МАКСИМАЛЬНЫЙ БАЛЛ ОЦЕНИВАНИЯ СОЧИНЕНИЯ (12.1–12.5) ПО КРИТЕРИЮ 3 «ОПОРА НА ТЕОРЕТИКО-ЛИТЕРАТУРНЫЕ ПОНЯТИЯ».</a:t>
            </a:r>
          </a:p>
          <a:p>
            <a:r>
              <a:rPr lang="ru-RU" sz="2100" b="1" dirty="0">
                <a:latin typeface="Times New Roman" panose="02020603050405020304" pitchFamily="18" charset="0"/>
                <a:cs typeface="Times New Roman" panose="02020603050405020304" pitchFamily="18" charset="0"/>
              </a:rPr>
              <a:t>ВВЕДЕНЫ КРИТЕРИИ ОЦЕНИВАНИЯ ГРАМОТНОСТИ.</a:t>
            </a:r>
          </a:p>
          <a:p>
            <a:r>
              <a:rPr lang="ru-RU" sz="2100" b="1" dirty="0">
                <a:latin typeface="Times New Roman" panose="02020603050405020304" pitchFamily="18" charset="0"/>
                <a:cs typeface="Times New Roman" panose="02020603050405020304" pitchFamily="18" charset="0"/>
              </a:rPr>
              <a:t>ИЗМЕНЁН МАКСИМАЛЬНЫЙ ПЕРВИЧНЫЙ БАЛЛ ЗА ВЫПОЛНЕНИЕ ВСЕЙ ЭКЗАМЕНАЦИОННОЙ РАБОТЫ – 55 (В 2021 Г. – 58 БАЛЛОВ).</a:t>
            </a:r>
          </a:p>
          <a:p>
            <a:endParaRPr lang="ru-RU" sz="1900" b="1" dirty="0"/>
          </a:p>
        </p:txBody>
      </p:sp>
    </p:spTree>
    <p:extLst>
      <p:ext uri="{BB962C8B-B14F-4D97-AF65-F5344CB8AC3E}">
        <p14:creationId xmlns:p14="http://schemas.microsoft.com/office/powerpoint/2010/main" val="73902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404664"/>
            <a:ext cx="6986736" cy="1280890"/>
          </a:xfrm>
        </p:spPr>
        <p:txBody>
          <a:bodyPr>
            <a:normAutofit/>
          </a:bodyPr>
          <a:lstStyle/>
          <a:p>
            <a:r>
              <a:rPr lang="ru-RU" b="1" dirty="0"/>
              <a:t>Правила проведения ГИА-11</a:t>
            </a:r>
          </a:p>
        </p:txBody>
      </p:sp>
      <p:sp>
        <p:nvSpPr>
          <p:cNvPr id="3" name="Содержимое 2"/>
          <p:cNvSpPr>
            <a:spLocks noGrp="1"/>
          </p:cNvSpPr>
          <p:nvPr>
            <p:ph idx="1"/>
          </p:nvPr>
        </p:nvSpPr>
        <p:spPr>
          <a:xfrm>
            <a:off x="899592" y="1340768"/>
            <a:ext cx="7776864" cy="5400600"/>
          </a:xfrm>
        </p:spPr>
        <p:txBody>
          <a:bodyPr>
            <a:normAutofit/>
          </a:bodyPr>
          <a:lstStyle/>
          <a:p>
            <a:pPr marL="109728" indent="0" algn="just">
              <a:buNone/>
            </a:pPr>
            <a:r>
              <a:rPr lang="ru-RU" sz="2800" b="1" dirty="0">
                <a:latin typeface="Times New Roman" pitchFamily="18" charset="0"/>
                <a:cs typeface="Times New Roman" pitchFamily="18" charset="0"/>
              </a:rPr>
              <a:t>1. Проход в ППЭ (Пункт Проведения Экзамена) не ранее 9.00</a:t>
            </a:r>
          </a:p>
          <a:p>
            <a:pPr marL="109728" lvl="0" indent="0" algn="just">
              <a:buNone/>
            </a:pPr>
            <a:r>
              <a:rPr lang="ru-RU" sz="2800" b="1" dirty="0">
                <a:latin typeface="Times New Roman" pitchFamily="18" charset="0"/>
                <a:cs typeface="Times New Roman" pitchFamily="18" charset="0"/>
              </a:rPr>
              <a:t>2. В день экзамена участнику ЕГЭ запрещается иметь при себе средства связи, электронно-вычислительную технику, фото, аудио и видеоаппаратуру, справочные материалы, письменные заметки и иные средства хранения и передачи информации.</a:t>
            </a:r>
          </a:p>
          <a:p>
            <a:pPr marL="109728" indent="0" algn="just">
              <a:buNone/>
            </a:pPr>
            <a:r>
              <a:rPr lang="ru-RU" sz="2800" b="1" dirty="0">
                <a:solidFill>
                  <a:srgbClr val="FF0000"/>
                </a:solidFill>
                <a:latin typeface="Times New Roman" pitchFamily="18" charset="0"/>
                <a:cs typeface="Times New Roman" pitchFamily="18" charset="0"/>
              </a:rPr>
              <a:t>3. Свидетельство о рождении не является документом, удостоверяющим личность.</a:t>
            </a:r>
          </a:p>
          <a:p>
            <a:pPr marL="624078" lvl="0" indent="-514350" algn="just">
              <a:buFont typeface="Georgia"/>
              <a:buAutoNum type="arabicPeriod"/>
            </a:pPr>
            <a:endParaRPr lang="ru-RU" sz="2800" dirty="0">
              <a:latin typeface="Times New Roman" pitchFamily="18" charset="0"/>
              <a:cs typeface="Times New Roman" pitchFamily="18" charset="0"/>
            </a:endParaRPr>
          </a:p>
          <a:p>
            <a:pPr marL="624078" indent="-514350" algn="just">
              <a:buFont typeface="Georgia"/>
              <a:buAutoNum type="arabicPeriod"/>
            </a:pPr>
            <a:endParaRPr lang="ru-RU" dirty="0">
              <a:latin typeface="Times New Roman" pitchFamily="18" charset="0"/>
              <a:cs typeface="Times New Roman" pitchFamily="18" charset="0"/>
            </a:endParaRPr>
          </a:p>
          <a:p>
            <a:pPr marL="624078" lvl="0" indent="-514350">
              <a:buFont typeface="Georgia"/>
              <a:buAutoNum type="arabicPeriod"/>
            </a:pPr>
            <a:endParaRPr lang="ru-RU" dirty="0"/>
          </a:p>
          <a:p>
            <a:pPr marL="624078" indent="-514350">
              <a:buAutoNum type="arabicPeriod"/>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75656" y="260648"/>
            <a:ext cx="7344815" cy="6336704"/>
          </a:xfrm>
        </p:spPr>
        <p:txBody>
          <a:bodyPr/>
          <a:lstStyle/>
          <a:p>
            <a:endParaRPr lang="ru-RU" sz="2400" b="1" dirty="0"/>
          </a:p>
          <a:p>
            <a:endParaRPr lang="ru-RU" sz="2400" b="1" dirty="0"/>
          </a:p>
          <a:p>
            <a:r>
              <a:rPr lang="ru-RU" sz="2400" b="1" dirty="0"/>
              <a:t>4. ППЭ оборудуются стационарными и переносными металлоискателями, системами видеонаблюдения; также по решению ГЭК ППЭ может быть оборудован системами подавления сигналов подвижной связи.</a:t>
            </a:r>
          </a:p>
          <a:p>
            <a:r>
              <a:rPr lang="ru-RU" sz="2400" b="1" dirty="0"/>
              <a:t>5. На входе в ППЭ сотрудники, осуществляющие охрану правопорядка (сотрудники полиции), совместно с организаторами проверяют наличие документов, удостоверяющих личность, и наличие в списках распределения в данный ППЭ.</a:t>
            </a:r>
          </a:p>
          <a:p>
            <a:endParaRPr lang="ru-RU" dirty="0"/>
          </a:p>
        </p:txBody>
      </p:sp>
    </p:spTree>
    <p:extLst>
      <p:ext uri="{BB962C8B-B14F-4D97-AF65-F5344CB8AC3E}">
        <p14:creationId xmlns:p14="http://schemas.microsoft.com/office/powerpoint/2010/main" val="302243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712968" cy="6309320"/>
          </a:xfrm>
        </p:spPr>
        <p:txBody>
          <a:bodyPr>
            <a:normAutofit/>
          </a:bodyPr>
          <a:lstStyle/>
          <a:p>
            <a:pPr algn="just">
              <a:buNone/>
            </a:pPr>
            <a:endParaRPr lang="ru-RU" dirty="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a:p>
            <a:pPr algn="just">
              <a:buNone/>
            </a:pPr>
            <a:r>
              <a:rPr lang="ru-RU" sz="3200" b="1" dirty="0">
                <a:latin typeface="Times New Roman" pitchFamily="18" charset="0"/>
                <a:cs typeface="Times New Roman" pitchFamily="18" charset="0"/>
              </a:rPr>
              <a:t>6. В случае отказа от сдачи запрещенного средства участник экзамена в ППЭ не допускается.</a:t>
            </a:r>
          </a:p>
          <a:p>
            <a:pPr algn="just">
              <a:buNone/>
            </a:pPr>
            <a:r>
              <a:rPr lang="ru-RU" sz="3200" b="1" dirty="0">
                <a:latin typeface="Times New Roman" pitchFamily="18" charset="0"/>
                <a:cs typeface="Times New Roman" pitchFamily="18" charset="0"/>
              </a:rPr>
              <a:t>7. Если участник ЕГЭ опоздал на экзамен, он допускается, при этом время окончания экзамена не продлевается, о чем сообщается участнику экзамена. Повторный общий инструктаж для опоздавших участников экзамена не проводится.</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9" y="764704"/>
            <a:ext cx="7130752" cy="5976664"/>
          </a:xfrm>
        </p:spPr>
        <p:txBody>
          <a:bodyPr>
            <a:normAutofit/>
          </a:bodyPr>
          <a:lstStyle/>
          <a:p>
            <a:r>
              <a:rPr lang="ru-RU" sz="2800" b="1" dirty="0"/>
              <a:t>8. В случае проведения ЕГЭ по иностранным языкам (письменная часть, раздел «</a:t>
            </a:r>
            <a:r>
              <a:rPr lang="ru-RU" sz="2800" b="1" dirty="0" err="1"/>
              <a:t>Аудирование</a:t>
            </a:r>
            <a:r>
              <a:rPr lang="ru-RU" sz="2800" b="1" dirty="0"/>
              <a:t>») допуск опоздавших участников в аудиторию после включения аудиозаписи не осуществляется (за исключением, если в аудитории нет других участников или если участники в аудитории завершили прослушивание аудиозаписи). Персональное </a:t>
            </a:r>
            <a:r>
              <a:rPr lang="ru-RU" sz="2800" b="1" dirty="0" err="1"/>
              <a:t>аудирование</a:t>
            </a:r>
            <a:r>
              <a:rPr lang="ru-RU" sz="2800" b="1" dirty="0"/>
              <a:t> для опоздавших участников не проводится. </a:t>
            </a:r>
          </a:p>
        </p:txBody>
      </p:sp>
    </p:spTree>
    <p:extLst>
      <p:ext uri="{BB962C8B-B14F-4D97-AF65-F5344CB8AC3E}">
        <p14:creationId xmlns:p14="http://schemas.microsoft.com/office/powerpoint/2010/main" val="3443522678"/>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2088</TotalTime>
  <Words>3585</Words>
  <Application>Microsoft Office PowerPoint</Application>
  <PresentationFormat>Экран (4:3)</PresentationFormat>
  <Paragraphs>215</Paragraphs>
  <Slides>50</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50</vt:i4>
      </vt:variant>
    </vt:vector>
  </HeadingPairs>
  <TitlesOfParts>
    <vt:vector size="57" baseType="lpstr">
      <vt:lpstr>Arial</vt:lpstr>
      <vt:lpstr>Calibri</vt:lpstr>
      <vt:lpstr>Century Gothic</vt:lpstr>
      <vt:lpstr>Georgia</vt:lpstr>
      <vt:lpstr>Times New Roman</vt:lpstr>
      <vt:lpstr>Wingdings 3</vt:lpstr>
      <vt:lpstr>Легкий дым</vt:lpstr>
      <vt:lpstr>Подготовка к проведению государственной итоговой аттестации в 2022 году</vt:lpstr>
      <vt:lpstr>Изменения в КИМ (контрольно-измерительных материалах) и ЕГЭ  в 2021 – 2022 учебном году.</vt:lpstr>
      <vt:lpstr>Особенности ЕГЭ по математике- выбор базы ИЛИ профиля</vt:lpstr>
      <vt:lpstr>Особенности ЕГЭ по  иностранному языку</vt:lpstr>
      <vt:lpstr>ЕГЭ по информатике</vt:lpstr>
      <vt:lpstr>Правила проведения ГИА-11</vt:lpstr>
      <vt:lpstr>Презентация PowerPoint</vt:lpstr>
      <vt:lpstr>Презентация PowerPoint</vt:lpstr>
      <vt:lpstr>Презентация PowerPoint</vt:lpstr>
      <vt:lpstr>Инструктаж</vt:lpstr>
      <vt:lpstr>Прием и рассмотрение апелляций</vt:lpstr>
      <vt:lpstr>Презентация PowerPoint</vt:lpstr>
      <vt:lpstr>Проведение итогового сочинения</vt:lpstr>
      <vt:lpstr>Презентация PowerPoint</vt:lpstr>
      <vt:lpstr>Презентация PowerPoint</vt:lpstr>
      <vt:lpstr>Презентация PowerPoint</vt:lpstr>
      <vt:lpstr>Аналитическая справка по результатам  пробного итогового сочинения в 11 классе «А» 2021г. </vt:lpstr>
      <vt:lpstr>Презентация PowerPoint</vt:lpstr>
      <vt:lpstr>Презентация PowerPoint</vt:lpstr>
      <vt:lpstr>Презентация PowerPoint</vt:lpstr>
      <vt:lpstr>Срок действия результатов</vt:lpstr>
      <vt:lpstr>Оценивание </vt:lpstr>
      <vt:lpstr>Презентация PowerPoint</vt:lpstr>
      <vt:lpstr>Результаты</vt:lpstr>
      <vt:lpstr>Презентация PowerPoint</vt:lpstr>
      <vt:lpstr>Презентация PowerPoint</vt:lpstr>
      <vt:lpstr>Презентация PowerPoint</vt:lpstr>
      <vt:lpstr>Презентация PowerPoint</vt:lpstr>
      <vt:lpstr>МАТЕМАТИКА (ПРОФИЛЬНЫЙ УРОВЕНЬ) </vt:lpstr>
      <vt:lpstr>Презентация PowerPoint</vt:lpstr>
      <vt:lpstr>ФИЗИКА  </vt:lpstr>
      <vt:lpstr>Презентация PowerPoint</vt:lpstr>
      <vt:lpstr>ХИМИЯ  </vt:lpstr>
      <vt:lpstr>Презентация PowerPoint</vt:lpstr>
      <vt:lpstr>Презентация PowerPoint</vt:lpstr>
      <vt:lpstr>БИОЛОГИЯ</vt:lpstr>
      <vt:lpstr>Презентация PowerPoint</vt:lpstr>
      <vt:lpstr>ИСТОРИЯ  </vt:lpstr>
      <vt:lpstr>Презентация PowerPoint</vt:lpstr>
      <vt:lpstr>Презентация PowerPoint</vt:lpstr>
      <vt:lpstr>Презентация PowerPoint</vt:lpstr>
      <vt:lpstr>Презентация PowerPoint</vt:lpstr>
      <vt:lpstr>ГЕОГРАФИЯ</vt:lpstr>
      <vt:lpstr>Презентация PowerPoint</vt:lpstr>
      <vt:lpstr>Презентация PowerPoint</vt:lpstr>
      <vt:lpstr>ОБЩЕСТВОЗНАНИЕ </vt:lpstr>
      <vt:lpstr>Презентация PowerPoint</vt:lpstr>
      <vt:lpstr>ЛИТЕРАТУРА  </vt:lpstr>
      <vt:lpstr>Презентация PowerPoint</vt:lpstr>
      <vt:lpstr>Презентация PowerPoint</vt:lpstr>
    </vt:vector>
  </TitlesOfParts>
  <Company>ГОУ Лицей 1523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проведению государственной итоговой аттестации в 2018 году</dc:title>
  <dc:creator>spiridonova</dc:creator>
  <cp:lastModifiedBy>Юлия Казьмина</cp:lastModifiedBy>
  <cp:revision>176</cp:revision>
  <dcterms:created xsi:type="dcterms:W3CDTF">2017-11-09T11:35:46Z</dcterms:created>
  <dcterms:modified xsi:type="dcterms:W3CDTF">2021-12-12T03:48:57Z</dcterms:modified>
</cp:coreProperties>
</file>