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1" r:id="rId4"/>
    <p:sldId id="266" r:id="rId5"/>
    <p:sldId id="267" r:id="rId6"/>
    <p:sldId id="256" r:id="rId7"/>
    <p:sldId id="268" r:id="rId8"/>
    <p:sldId id="275" r:id="rId9"/>
    <p:sldId id="274" r:id="rId10"/>
    <p:sldId id="259" r:id="rId11"/>
    <p:sldId id="260" r:id="rId12"/>
    <p:sldId id="261" r:id="rId13"/>
    <p:sldId id="262" r:id="rId14"/>
    <p:sldId id="258" r:id="rId15"/>
    <p:sldId id="257" r:id="rId16"/>
    <p:sldId id="263" r:id="rId17"/>
    <p:sldId id="265" r:id="rId18"/>
    <p:sldId id="264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vologda-oblast.ru/upload/iblock/bf5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0316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rhivurokov.ru/multiurok/2/b/c/2bc8be091dd17ef369be00316598368857c93a61/img_phpvsJaPN_CHas-obcsheniya-Energosberezhenie-delo-kazhdogo_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61" y="92074"/>
            <a:ext cx="9345777" cy="70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rhivurokov.ru/multiurok/2/b/c/2bc8be091dd17ef369be00316598368857c93a61/img_phpvsJaPN_CHas-obcsheniya-Energosberezhenie-delo-kazhdogo_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3" y="-675456"/>
            <a:ext cx="950505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rhivurokov.ru/multiurok/2/b/c/2bc8be091dd17ef369be00316598368857c93a61/img_phpvsJaPN_CHas-obcsheniya-Energosberezhenie-delo-kazhdogo_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2" y="-891480"/>
            <a:ext cx="950505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rhivurokov.ru/multiurok/2/b/c/2bc8be091dd17ef369be00316598368857c93a61/img_phpvsJaPN_CHas-obcsheniya-Energosberezhenie-delo-kazhdogo_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8" y="-315416"/>
            <a:ext cx="8745372" cy="65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arhivurokov.ru/multiurok/2/b/c/2bc8be091dd17ef369be00316598368857c93a61/img_phpvsJaPN_CHas-obcsheniya-Energosberezhenie-delo-kazhdogo_3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78" y="260648"/>
            <a:ext cx="9375377" cy="70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rhivurokov.ru/multiurok/2/b/c/2bc8be091dd17ef369be00316598368857c93a61/img_phpvsJaPN_CHas-obcsheniya-Energosberezhenie-delo-kazhdogo_3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337" y="-306045"/>
            <a:ext cx="9513457" cy="71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rhivurokov.ru/multiurok/2/b/c/2bc8be091dd17ef369be00316598368857c93a61/img_phpvsJaPN_CHas-obcsheniya-Energosberezhenie-delo-kazhdogo_3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arhivurokov.ru/multiurok/2/b/c/2bc8be091dd17ef369be00316598368857c93a61/img_phpvsJaPN_CHas-obcsheniya-Energosberezhenie-delo-kazhdogo_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705479" cy="72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rhivurokov.ru/multiurok/2/b/c/2bc8be091dd17ef369be00316598368857c93a61/img_phpvsJaPN_CHas-obcsheniya-Energosberezhenie-delo-kazhdogo_3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125"/>
            <a:ext cx="9897500" cy="74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учащихся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52" y="1600200"/>
            <a:ext cx="64036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1643050"/>
            <a:ext cx="4714908" cy="48101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ГАНАНА </a:t>
            </a:r>
            <a:b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АНАСТАСИЯ АЛЕКСАНДРОВНА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258"/>
                </a:solidFill>
                <a:latin typeface="Georgia" pitchFamily="18" charset="0"/>
              </a:rPr>
              <a:t>УЧИТЕЛЬ ХИМИИ  </a:t>
            </a:r>
            <a:br>
              <a:rPr lang="ru-RU" sz="2000" b="1" dirty="0" smtClean="0">
                <a:solidFill>
                  <a:srgbClr val="003258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258"/>
                </a:solidFill>
                <a:latin typeface="Georgia" pitchFamily="18" charset="0"/>
              </a:rPr>
              <a:t>МКОУ СОШ №7</a:t>
            </a:r>
            <a:r>
              <a:rPr lang="ru-RU" sz="2000" b="1" dirty="0">
                <a:solidFill>
                  <a:srgbClr val="003258"/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rgbClr val="003258"/>
                </a:solidFill>
                <a:latin typeface="Georgia" pitchFamily="18" charset="0"/>
              </a:rPr>
            </a:br>
            <a:r>
              <a:rPr lang="ru-RU" sz="2000" b="1" dirty="0" err="1" smtClean="0">
                <a:solidFill>
                  <a:srgbClr val="003258"/>
                </a:solidFill>
                <a:latin typeface="Georgia" pitchFamily="18" charset="0"/>
              </a:rPr>
              <a:t>с.Преградного</a:t>
            </a:r>
            <a:r>
              <a:rPr lang="ru-RU" sz="2000" b="1" dirty="0" smtClean="0">
                <a:solidFill>
                  <a:srgbClr val="003258"/>
                </a:solidFill>
                <a:latin typeface="Georgia" pitchFamily="18" charset="0"/>
              </a:rPr>
              <a:t> Красногвардейского района</a:t>
            </a:r>
            <a:br>
              <a:rPr lang="ru-RU" sz="2000" b="1" dirty="0" smtClean="0">
                <a:solidFill>
                  <a:srgbClr val="003258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3258"/>
                </a:solidFill>
                <a:latin typeface="Georgia" pitchFamily="18" charset="0"/>
              </a:rPr>
              <a:t>Ставропольского края</a:t>
            </a:r>
            <a:r>
              <a:rPr lang="ru-RU" sz="2000" b="1" dirty="0">
                <a:latin typeface="Georgia" pitchFamily="18" charset="0"/>
              </a:rPr>
              <a:t/>
            </a:r>
            <a:br>
              <a:rPr lang="ru-RU" sz="20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/>
            </a:r>
            <a:br>
              <a:rPr lang="ru-RU" sz="20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/>
            </a:r>
            <a:br>
              <a:rPr lang="ru-RU" sz="2000" b="1" dirty="0">
                <a:latin typeface="Georgia" pitchFamily="18" charset="0"/>
              </a:rPr>
            </a:b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IMG_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8604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Рефлексия содержания учебного материала.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какой темой мы познакомились сегодня?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узнали?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Понравился ли вам путешествие по станциям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надеюсь, что настанет время, когда ЭНЕРГОСБЕРЕЖЕНИЕ станет стилем жизни! Человек — хозяин природы, и только нам решать, в каком мире мы будем жить.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закончить наше занятие словами французского писателя Антуана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-Экзюпери: "Встал поутру,  умылся, привел себя в порядок и сразу приведи в порядок свою планету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придумать способы сбережения энергии в домашних условиях.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5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Методическая разработка урока-путешествия в 8 классе  по теме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/>
              <a:t>Экология и энергосбережение».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Цель </a:t>
            </a:r>
            <a:r>
              <a:rPr lang="ru-RU" b="1" dirty="0"/>
              <a:t>урока:</a:t>
            </a:r>
            <a:r>
              <a:rPr lang="ru-RU" dirty="0"/>
              <a:t> Познакомить обучающихся с понятием сбережения электрической энергии. </a:t>
            </a:r>
            <a:r>
              <a:rPr lang="ru-RU" b="1" dirty="0"/>
              <a:t>Задачи урока:</a:t>
            </a:r>
            <a:r>
              <a:rPr lang="ru-RU" dirty="0"/>
              <a:t> развить навыки энергосбережения, предложить наиболее эффективные способы энергосбережения, развивать умение работать в команде, навыки аргументированного суждения.</a:t>
            </a:r>
          </a:p>
          <a:p>
            <a:r>
              <a:rPr lang="ru-RU" b="1" dirty="0"/>
              <a:t>Оборудование:</a:t>
            </a:r>
            <a:r>
              <a:rPr lang="ru-RU" dirty="0"/>
              <a:t> компьютер, проектор, презентация,  карточки с ребусами, заданиями.</a:t>
            </a:r>
          </a:p>
          <a:p>
            <a:r>
              <a:rPr lang="ru-RU" dirty="0"/>
              <a:t>Форма организации и взаимодействия на занятии: фронтальная, групповая.</a:t>
            </a:r>
          </a:p>
          <a:p>
            <a:r>
              <a:rPr lang="ru-RU" b="1" dirty="0"/>
              <a:t>Девиз урока:</a:t>
            </a:r>
            <a:r>
              <a:rPr lang="ru-RU" dirty="0"/>
              <a:t> «Если хочешь жить без бед, экономь тепло и свет!» </a:t>
            </a:r>
          </a:p>
        </p:txBody>
      </p:sp>
    </p:spTree>
    <p:extLst>
      <p:ext uri="{BB962C8B-B14F-4D97-AF65-F5344CB8AC3E}">
        <p14:creationId xmlns:p14="http://schemas.microsoft.com/office/powerpoint/2010/main" val="7283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9872" t="53705" r="31789" b="23279"/>
          <a:stretch/>
        </p:blipFill>
        <p:spPr bwMode="auto">
          <a:xfrm>
            <a:off x="0" y="2552495"/>
            <a:ext cx="2710197" cy="168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8754" t="54274" r="33547" b="23279"/>
          <a:stretch/>
        </p:blipFill>
        <p:spPr bwMode="auto">
          <a:xfrm>
            <a:off x="2555776" y="2602240"/>
            <a:ext cx="3168351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8594" t="54274" r="23003" b="22427"/>
          <a:stretch/>
        </p:blipFill>
        <p:spPr bwMode="auto">
          <a:xfrm>
            <a:off x="5724127" y="2602240"/>
            <a:ext cx="324036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3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pic>
        <p:nvPicPr>
          <p:cNvPr id="4" name="Рисунок 3" descr="https://ds02.infourok.ru/uploads/ex/08f7/00044eb6-302a608c/640/img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6420"/>
            <a:ext cx="8100392" cy="440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hivurokov.ru/multiurok/2/b/c/2bc8be091dd17ef369be00316598368857c93a61/img_phpvsJaPN_CHas-obcsheniya-Energosberezhenie-delo-kazhdogo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31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Экология и энергосбережение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7672"/>
            <a:ext cx="8229600" cy="63093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Знаем </a:t>
            </a:r>
            <a:r>
              <a:rPr lang="ru-RU" sz="4000" dirty="0"/>
              <a:t>мы</a:t>
            </a:r>
          </a:p>
          <a:p>
            <a:pPr marL="0" indent="0">
              <a:buNone/>
            </a:pPr>
            <a:r>
              <a:rPr lang="ru-RU" sz="4000" dirty="0"/>
              <a:t>Как дважды два</a:t>
            </a:r>
          </a:p>
          <a:p>
            <a:pPr marL="0" indent="0">
              <a:buNone/>
            </a:pPr>
            <a:r>
              <a:rPr lang="ru-RU" sz="4000" dirty="0"/>
              <a:t>Экономия всегда </a:t>
            </a:r>
          </a:p>
          <a:p>
            <a:pPr marL="0" indent="0">
              <a:buNone/>
            </a:pPr>
            <a:r>
              <a:rPr lang="ru-RU" sz="4000" dirty="0"/>
              <a:t>В нашем доме нам нужна!</a:t>
            </a:r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pPr marL="0" indent="0">
              <a:buNone/>
            </a:pPr>
            <a:r>
              <a:rPr lang="ru-RU" sz="4000" dirty="0"/>
              <a:t>Окна, двери, даже крыша</a:t>
            </a:r>
          </a:p>
          <a:p>
            <a:pPr marL="0" indent="0">
              <a:buNone/>
            </a:pPr>
            <a:r>
              <a:rPr lang="ru-RU" sz="4000" dirty="0"/>
              <a:t>Всё нуждается в тепле</a:t>
            </a:r>
          </a:p>
          <a:p>
            <a:pPr marL="0" indent="0">
              <a:buNone/>
            </a:pPr>
            <a:r>
              <a:rPr lang="ru-RU" sz="4000" dirty="0"/>
              <a:t>Сберегаем все мы в доме</a:t>
            </a:r>
          </a:p>
          <a:p>
            <a:pPr marL="0" indent="0">
              <a:buNone/>
            </a:pPr>
            <a:r>
              <a:rPr lang="ru-RU" sz="4000" dirty="0"/>
              <a:t>Так заведено в семье. </a:t>
            </a:r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pPr marL="0" indent="0">
              <a:buNone/>
            </a:pPr>
            <a:r>
              <a:rPr lang="ru-RU" sz="4000" dirty="0"/>
              <a:t>Счётчики мы ставим всюду</a:t>
            </a:r>
          </a:p>
          <a:p>
            <a:pPr marL="0" indent="0">
              <a:buNone/>
            </a:pPr>
            <a:r>
              <a:rPr lang="ru-RU" sz="4000" dirty="0"/>
              <a:t>Бережем нашу природу</a:t>
            </a:r>
          </a:p>
          <a:p>
            <a:pPr marL="0" indent="0">
              <a:buNone/>
            </a:pPr>
            <a:r>
              <a:rPr lang="ru-RU" sz="4000" dirty="0"/>
              <a:t>Экономим наши недра</a:t>
            </a:r>
          </a:p>
          <a:p>
            <a:pPr marL="0" indent="0">
              <a:buNone/>
            </a:pPr>
            <a:r>
              <a:rPr lang="ru-RU" sz="4000" dirty="0"/>
              <a:t>И советуем вам тоже. </a:t>
            </a:r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pPr marL="0" indent="0">
              <a:buNone/>
            </a:pPr>
            <a:r>
              <a:rPr lang="ru-RU" sz="4000" dirty="0"/>
              <a:t>Если каждый станет дружно</a:t>
            </a:r>
          </a:p>
          <a:p>
            <a:pPr marL="0" indent="0">
              <a:buNone/>
            </a:pPr>
            <a:r>
              <a:rPr lang="ru-RU" sz="4000" dirty="0"/>
              <a:t>Сберегать наши ресурсы</a:t>
            </a:r>
          </a:p>
          <a:p>
            <a:pPr marL="0" indent="0">
              <a:buNone/>
            </a:pPr>
            <a:r>
              <a:rPr lang="ru-RU" sz="4000" dirty="0"/>
              <a:t>То планете нашей очень </a:t>
            </a:r>
          </a:p>
          <a:p>
            <a:pPr marL="0" indent="0">
              <a:buNone/>
            </a:pPr>
            <a:r>
              <a:rPr lang="ru-RU" sz="4000" dirty="0"/>
              <a:t>Вы поможете друзья!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кроссворда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561662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горизонтали: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Предприятие, вырабатывающее электричество (электростанция)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греческого переводится слово «частица» (ион)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слова сила (энергия)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тепла в квартире (батарея)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живых организмах, об их взаимосвязи с окружающей средой (экология)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Инфракрасное излучение, испускаемое движущимися молекулами (тепло)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дневным и искусственным (свет)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живое это…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электроэнергии позволяет сберечь (деньги)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Экономить энергию это (просто)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Открыл закон электрического тока (Ампер)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Рациональное расходование электроэнергии позволяет  экономить (бюджет) семьи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 мы пользуемся вечером при просмотре телевизора, работе за компьютером и т.д. (освещение)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Как поступает электричество в дом (линии)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Практическое производство электроэнергии – это энергетика.</a:t>
            </a: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Беречь электроэнергию и жить с комфортом могут (все)</a:t>
            </a:r>
          </a:p>
          <a:p>
            <a:pPr marL="0" indent="0" fontAlgn="base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сбережение ресурсов (энергосбережение)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41691" r="11495" b="9684"/>
          <a:stretch/>
        </p:blipFill>
        <p:spPr bwMode="auto">
          <a:xfrm>
            <a:off x="1259632" y="1844824"/>
            <a:ext cx="7344816" cy="465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362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ГАНАНА  АНАСТАСИЯ АЛЕКСАНДРОВНА  УЧИТЕЛЬ ХИМИИ   МКОУ СОШ №7 с.Преградного Красногвардейского района Ставропольского края   </vt:lpstr>
      <vt:lpstr>Методическая разработка урока-путешествия в 8 классе  по теме: «Экология и энергосбережение».  </vt:lpstr>
      <vt:lpstr>Ребус</vt:lpstr>
      <vt:lpstr>Вопросы</vt:lpstr>
      <vt:lpstr>Презентация PowerPoint</vt:lpstr>
      <vt:lpstr>Экология и энергосбережение </vt:lpstr>
      <vt:lpstr>Задания для кроссворда</vt:lpstr>
      <vt:lpstr>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Работы учащихся</vt:lpstr>
      <vt:lpstr>Рефлексия содержания учебного материала.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Валерия</cp:lastModifiedBy>
  <cp:revision>5</cp:revision>
  <dcterms:created xsi:type="dcterms:W3CDTF">2018-10-11T11:43:18Z</dcterms:created>
  <dcterms:modified xsi:type="dcterms:W3CDTF">2021-12-15T01:58:40Z</dcterms:modified>
</cp:coreProperties>
</file>